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4"/>
  </p:notesMasterIdLst>
  <p:sldIdLst>
    <p:sldId id="393" r:id="rId2"/>
    <p:sldId id="335" r:id="rId3"/>
    <p:sldId id="412" r:id="rId4"/>
    <p:sldId id="414" r:id="rId5"/>
    <p:sldId id="458" r:id="rId6"/>
    <p:sldId id="417" r:id="rId7"/>
    <p:sldId id="422" r:id="rId8"/>
    <p:sldId id="418" r:id="rId9"/>
    <p:sldId id="419" r:id="rId10"/>
    <p:sldId id="420" r:id="rId11"/>
    <p:sldId id="428" r:id="rId12"/>
    <p:sldId id="421" r:id="rId13"/>
    <p:sldId id="434" r:id="rId14"/>
    <p:sldId id="423" r:id="rId15"/>
    <p:sldId id="425" r:id="rId16"/>
    <p:sldId id="427" r:id="rId17"/>
    <p:sldId id="429" r:id="rId18"/>
    <p:sldId id="388" r:id="rId19"/>
    <p:sldId id="396" r:id="rId20"/>
    <p:sldId id="397" r:id="rId21"/>
    <p:sldId id="431" r:id="rId22"/>
    <p:sldId id="430" r:id="rId23"/>
    <p:sldId id="440" r:id="rId24"/>
    <p:sldId id="438" r:id="rId25"/>
    <p:sldId id="432" r:id="rId26"/>
    <p:sldId id="461" r:id="rId27"/>
    <p:sldId id="424" r:id="rId28"/>
    <p:sldId id="352" r:id="rId29"/>
    <p:sldId id="371" r:id="rId30"/>
    <p:sldId id="350" r:id="rId31"/>
    <p:sldId id="435" r:id="rId32"/>
    <p:sldId id="447" r:id="rId33"/>
    <p:sldId id="446" r:id="rId34"/>
    <p:sldId id="373" r:id="rId35"/>
    <p:sldId id="436" r:id="rId36"/>
    <p:sldId id="444" r:id="rId37"/>
    <p:sldId id="441" r:id="rId38"/>
    <p:sldId id="454" r:id="rId39"/>
    <p:sldId id="408" r:id="rId40"/>
    <p:sldId id="361" r:id="rId41"/>
    <p:sldId id="439" r:id="rId42"/>
    <p:sldId id="390" r:id="rId43"/>
    <p:sldId id="398" r:id="rId44"/>
    <p:sldId id="399" r:id="rId45"/>
    <p:sldId id="389" r:id="rId46"/>
    <p:sldId id="445" r:id="rId47"/>
    <p:sldId id="359" r:id="rId48"/>
    <p:sldId id="360" r:id="rId49"/>
    <p:sldId id="400" r:id="rId50"/>
    <p:sldId id="403" r:id="rId51"/>
    <p:sldId id="402" r:id="rId52"/>
    <p:sldId id="460" r:id="rId53"/>
    <p:sldId id="442" r:id="rId54"/>
    <p:sldId id="450" r:id="rId55"/>
    <p:sldId id="448" r:id="rId56"/>
    <p:sldId id="451" r:id="rId57"/>
    <p:sldId id="452" r:id="rId58"/>
    <p:sldId id="453" r:id="rId59"/>
    <p:sldId id="455" r:id="rId60"/>
    <p:sldId id="345" r:id="rId61"/>
    <p:sldId id="456" r:id="rId62"/>
    <p:sldId id="457" r:id="rId63"/>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50" autoAdjust="0"/>
    <p:restoredTop sz="85985" autoAdjust="0"/>
  </p:normalViewPr>
  <p:slideViewPr>
    <p:cSldViewPr snapToGrid="0">
      <p:cViewPr varScale="1">
        <p:scale>
          <a:sx n="85" d="100"/>
          <a:sy n="85" d="100"/>
        </p:scale>
        <p:origin x="-544"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9E9F4713-9774-4C98-A7C6-5D0F148F7198}" type="datetimeFigureOut">
              <a:rPr lang="en-AU" smtClean="0"/>
              <a:t>30/10/19</a:t>
            </a:fld>
            <a:endParaRPr lang="en-AU"/>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AU"/>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AU"/>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CA201F30-8696-41C3-8E3B-879BCD9543A5}" type="slidenum">
              <a:rPr lang="en-AU" smtClean="0"/>
              <a:t>‹#›</a:t>
            </a:fld>
            <a:endParaRPr lang="en-AU"/>
          </a:p>
        </p:txBody>
      </p:sp>
    </p:spTree>
    <p:extLst>
      <p:ext uri="{BB962C8B-B14F-4D97-AF65-F5344CB8AC3E}">
        <p14:creationId xmlns:p14="http://schemas.microsoft.com/office/powerpoint/2010/main" val="276144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www.smh.com.au/business/companies/tpg-claims-it-abandoned-mobile-network-due-to-health-fears-20190917-p52s5s.html"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1</a:t>
            </a:fld>
            <a:endParaRPr lang="en-AU"/>
          </a:p>
        </p:txBody>
      </p:sp>
    </p:spTree>
    <p:extLst>
      <p:ext uri="{BB962C8B-B14F-4D97-AF65-F5344CB8AC3E}">
        <p14:creationId xmlns:p14="http://schemas.microsoft.com/office/powerpoint/2010/main" val="113945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10</a:t>
            </a:fld>
            <a:endParaRPr lang="en-AU"/>
          </a:p>
        </p:txBody>
      </p:sp>
    </p:spTree>
    <p:extLst>
      <p:ext uri="{BB962C8B-B14F-4D97-AF65-F5344CB8AC3E}">
        <p14:creationId xmlns:p14="http://schemas.microsoft.com/office/powerpoint/2010/main" val="2294585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11</a:t>
            </a:fld>
            <a:endParaRPr lang="en-AU"/>
          </a:p>
        </p:txBody>
      </p:sp>
    </p:spTree>
    <p:extLst>
      <p:ext uri="{BB962C8B-B14F-4D97-AF65-F5344CB8AC3E}">
        <p14:creationId xmlns:p14="http://schemas.microsoft.com/office/powerpoint/2010/main" val="2210586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12</a:t>
            </a:fld>
            <a:endParaRPr lang="en-AU"/>
          </a:p>
        </p:txBody>
      </p:sp>
    </p:spTree>
    <p:extLst>
      <p:ext uri="{BB962C8B-B14F-4D97-AF65-F5344CB8AC3E}">
        <p14:creationId xmlns:p14="http://schemas.microsoft.com/office/powerpoint/2010/main" val="1736841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13</a:t>
            </a:fld>
            <a:endParaRPr lang="en-AU"/>
          </a:p>
        </p:txBody>
      </p:sp>
    </p:spTree>
    <p:extLst>
      <p:ext uri="{BB962C8B-B14F-4D97-AF65-F5344CB8AC3E}">
        <p14:creationId xmlns:p14="http://schemas.microsoft.com/office/powerpoint/2010/main" val="3668615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14</a:t>
            </a:fld>
            <a:endParaRPr lang="en-AU"/>
          </a:p>
        </p:txBody>
      </p:sp>
    </p:spTree>
    <p:extLst>
      <p:ext uri="{BB962C8B-B14F-4D97-AF65-F5344CB8AC3E}">
        <p14:creationId xmlns:p14="http://schemas.microsoft.com/office/powerpoint/2010/main" val="953548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15</a:t>
            </a:fld>
            <a:endParaRPr lang="en-AU"/>
          </a:p>
        </p:txBody>
      </p:sp>
    </p:spTree>
    <p:extLst>
      <p:ext uri="{BB962C8B-B14F-4D97-AF65-F5344CB8AC3E}">
        <p14:creationId xmlns:p14="http://schemas.microsoft.com/office/powerpoint/2010/main" val="3626112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 </a:t>
            </a:r>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16</a:t>
            </a:fld>
            <a:endParaRPr lang="en-AU"/>
          </a:p>
        </p:txBody>
      </p:sp>
    </p:spTree>
    <p:extLst>
      <p:ext uri="{BB962C8B-B14F-4D97-AF65-F5344CB8AC3E}">
        <p14:creationId xmlns:p14="http://schemas.microsoft.com/office/powerpoint/2010/main" val="2853532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17</a:t>
            </a:fld>
            <a:endParaRPr lang="en-AU"/>
          </a:p>
        </p:txBody>
      </p:sp>
    </p:spTree>
    <p:extLst>
      <p:ext uri="{BB962C8B-B14F-4D97-AF65-F5344CB8AC3E}">
        <p14:creationId xmlns:p14="http://schemas.microsoft.com/office/powerpoint/2010/main" val="2528412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18</a:t>
            </a:fld>
            <a:endParaRPr lang="en-AU"/>
          </a:p>
        </p:txBody>
      </p:sp>
    </p:spTree>
    <p:extLst>
      <p:ext uri="{BB962C8B-B14F-4D97-AF65-F5344CB8AC3E}">
        <p14:creationId xmlns:p14="http://schemas.microsoft.com/office/powerpoint/2010/main" val="2949016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endParaRPr lang="en-AU" sz="1500" b="1" dirty="0"/>
          </a:p>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19</a:t>
            </a:fld>
            <a:endParaRPr lang="en-AU"/>
          </a:p>
        </p:txBody>
      </p:sp>
    </p:spTree>
    <p:extLst>
      <p:ext uri="{BB962C8B-B14F-4D97-AF65-F5344CB8AC3E}">
        <p14:creationId xmlns:p14="http://schemas.microsoft.com/office/powerpoint/2010/main" val="35951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AU" sz="1500" b="1" dirty="0">
                <a:solidFill>
                  <a:schemeClr val="bg1">
                    <a:lumMod val="95000"/>
                    <a:lumOff val="5000"/>
                  </a:schemeClr>
                </a:solidFill>
              </a:rPr>
              <a:t>AND </a:t>
            </a:r>
            <a:r>
              <a:rPr lang="en-AU" sz="1500" b="1" dirty="0" smtClean="0">
                <a:solidFill>
                  <a:schemeClr val="bg1">
                    <a:lumMod val="95000"/>
                    <a:lumOff val="5000"/>
                  </a:schemeClr>
                </a:solidFill>
              </a:rPr>
              <a:t>WE</a:t>
            </a:r>
            <a:r>
              <a:rPr lang="en-AU" sz="1500" b="1" baseline="0" dirty="0" smtClean="0">
                <a:solidFill>
                  <a:schemeClr val="bg1">
                    <a:lumMod val="95000"/>
                    <a:lumOff val="5000"/>
                  </a:schemeClr>
                </a:solidFill>
              </a:rPr>
              <a:t> </a:t>
            </a:r>
            <a:r>
              <a:rPr lang="en-AU" sz="1500" b="1" dirty="0" smtClean="0">
                <a:solidFill>
                  <a:schemeClr val="bg1">
                    <a:lumMod val="95000"/>
                    <a:lumOff val="5000"/>
                  </a:schemeClr>
                </a:solidFill>
              </a:rPr>
              <a:t>ACKNOWLEDGE </a:t>
            </a:r>
            <a:r>
              <a:rPr lang="en-AU" sz="1500" b="1" dirty="0">
                <a:solidFill>
                  <a:schemeClr val="bg1">
                    <a:lumMod val="95000"/>
                    <a:lumOff val="5000"/>
                  </a:schemeClr>
                </a:solidFill>
              </a:rPr>
              <a:t>THE INDIGENOUS SYSTEMS OF POLITICS, GOVERNANCE AND ENVIRONMENTAL MANAGEMENT ENSURED THE CONTINUATION OF ABORIGINAL CIVILIZATION FOR OVER 65,000 </a:t>
            </a:r>
            <a:r>
              <a:rPr lang="en-AU" sz="1500" b="1" dirty="0" smtClean="0">
                <a:solidFill>
                  <a:schemeClr val="bg1">
                    <a:lumMod val="95000"/>
                    <a:lumOff val="5000"/>
                  </a:schemeClr>
                </a:solidFill>
              </a:rPr>
              <a:t>years</a:t>
            </a:r>
            <a:r>
              <a:rPr lang="en-AU" sz="1500" b="1" baseline="0" dirty="0" smtClean="0">
                <a:solidFill>
                  <a:schemeClr val="bg1">
                    <a:lumMod val="95000"/>
                    <a:lumOff val="5000"/>
                  </a:schemeClr>
                </a:solidFill>
              </a:rPr>
              <a:t>…orders of magnitude greater than any other civilisation in history.</a:t>
            </a:r>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2</a:t>
            </a:fld>
            <a:endParaRPr lang="en-AU"/>
          </a:p>
        </p:txBody>
      </p:sp>
    </p:spTree>
    <p:extLst>
      <p:ext uri="{BB962C8B-B14F-4D97-AF65-F5344CB8AC3E}">
        <p14:creationId xmlns:p14="http://schemas.microsoft.com/office/powerpoint/2010/main" val="3067511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20</a:t>
            </a:fld>
            <a:endParaRPr lang="en-AU"/>
          </a:p>
        </p:txBody>
      </p:sp>
    </p:spTree>
    <p:extLst>
      <p:ext uri="{BB962C8B-B14F-4D97-AF65-F5344CB8AC3E}">
        <p14:creationId xmlns:p14="http://schemas.microsoft.com/office/powerpoint/2010/main" val="64818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21</a:t>
            </a:fld>
            <a:endParaRPr lang="en-AU"/>
          </a:p>
        </p:txBody>
      </p:sp>
    </p:spTree>
    <p:extLst>
      <p:ext uri="{BB962C8B-B14F-4D97-AF65-F5344CB8AC3E}">
        <p14:creationId xmlns:p14="http://schemas.microsoft.com/office/powerpoint/2010/main" val="164419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fld id="{CA201F30-8696-41C3-8E3B-879BCD9543A5}" type="slidenum">
              <a:rPr lang="en-AU" smtClean="0"/>
              <a:t>22</a:t>
            </a:fld>
            <a:endParaRPr lang="en-AU"/>
          </a:p>
        </p:txBody>
      </p:sp>
    </p:spTree>
    <p:extLst>
      <p:ext uri="{BB962C8B-B14F-4D97-AF65-F5344CB8AC3E}">
        <p14:creationId xmlns:p14="http://schemas.microsoft.com/office/powerpoint/2010/main" val="3574212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 </a:t>
            </a:r>
            <a:r>
              <a:rPr lang="en-AU" sz="1200" u="sng" kern="1200" dirty="0" smtClean="0">
                <a:solidFill>
                  <a:schemeClr val="tx1"/>
                </a:solidFill>
                <a:effectLst/>
                <a:latin typeface="+mn-lt"/>
                <a:ea typeface="+mn-ea"/>
                <a:cs typeface="+mn-cs"/>
                <a:hlinkClick r:id="rId3"/>
              </a:rPr>
              <a:t>https://www.smh.com.au/business/companies/tpg-claims-it-abandoned-mobile-network-due-to-health-fears-20190917-p52s5s.html</a:t>
            </a:r>
            <a:endParaRPr lang="en-AU" sz="1200" kern="1200" dirty="0" smtClean="0">
              <a:solidFill>
                <a:schemeClr val="tx1"/>
              </a:solidFill>
              <a:effectLst/>
              <a:latin typeface="+mn-lt"/>
              <a:ea typeface="+mn-ea"/>
              <a:cs typeface="+mn-cs"/>
            </a:endParaRPr>
          </a:p>
          <a:p>
            <a:endParaRPr lang="en-AU" dirty="0" smtClean="0"/>
          </a:p>
        </p:txBody>
      </p:sp>
      <p:sp>
        <p:nvSpPr>
          <p:cNvPr id="4" name="Slide Number Placeholder 3"/>
          <p:cNvSpPr>
            <a:spLocks noGrp="1"/>
          </p:cNvSpPr>
          <p:nvPr>
            <p:ph type="sldNum" sz="quarter" idx="10"/>
          </p:nvPr>
        </p:nvSpPr>
        <p:spPr/>
        <p:txBody>
          <a:bodyPr/>
          <a:lstStyle/>
          <a:p>
            <a:fld id="{CA201F30-8696-41C3-8E3B-879BCD9543A5}" type="slidenum">
              <a:rPr lang="en-AU" smtClean="0"/>
              <a:t>23</a:t>
            </a:fld>
            <a:endParaRPr lang="en-AU"/>
          </a:p>
        </p:txBody>
      </p:sp>
    </p:spTree>
    <p:extLst>
      <p:ext uri="{BB962C8B-B14F-4D97-AF65-F5344CB8AC3E}">
        <p14:creationId xmlns:p14="http://schemas.microsoft.com/office/powerpoint/2010/main" val="2200742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24</a:t>
            </a:fld>
            <a:endParaRPr lang="en-AU"/>
          </a:p>
        </p:txBody>
      </p:sp>
    </p:spTree>
    <p:extLst>
      <p:ext uri="{BB962C8B-B14F-4D97-AF65-F5344CB8AC3E}">
        <p14:creationId xmlns:p14="http://schemas.microsoft.com/office/powerpoint/2010/main" val="4257712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25</a:t>
            </a:fld>
            <a:endParaRPr lang="en-AU"/>
          </a:p>
        </p:txBody>
      </p:sp>
    </p:spTree>
    <p:extLst>
      <p:ext uri="{BB962C8B-B14F-4D97-AF65-F5344CB8AC3E}">
        <p14:creationId xmlns:p14="http://schemas.microsoft.com/office/powerpoint/2010/main" val="1546607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26</a:t>
            </a:fld>
            <a:endParaRPr lang="en-AU"/>
          </a:p>
        </p:txBody>
      </p:sp>
    </p:spTree>
    <p:extLst>
      <p:ext uri="{BB962C8B-B14F-4D97-AF65-F5344CB8AC3E}">
        <p14:creationId xmlns:p14="http://schemas.microsoft.com/office/powerpoint/2010/main" val="256084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27</a:t>
            </a:fld>
            <a:endParaRPr lang="en-AU"/>
          </a:p>
        </p:txBody>
      </p:sp>
    </p:spTree>
    <p:extLst>
      <p:ext uri="{BB962C8B-B14F-4D97-AF65-F5344CB8AC3E}">
        <p14:creationId xmlns:p14="http://schemas.microsoft.com/office/powerpoint/2010/main" val="2929081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CA201F30-8696-41C3-8E3B-879BCD9543A5}" type="slidenum">
              <a:rPr lang="en-AU" smtClean="0"/>
              <a:t>28</a:t>
            </a:fld>
            <a:endParaRPr lang="en-AU"/>
          </a:p>
        </p:txBody>
      </p:sp>
    </p:spTree>
    <p:extLst>
      <p:ext uri="{BB962C8B-B14F-4D97-AF65-F5344CB8AC3E}">
        <p14:creationId xmlns:p14="http://schemas.microsoft.com/office/powerpoint/2010/main" val="4076659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29</a:t>
            </a:fld>
            <a:endParaRPr lang="en-AU"/>
          </a:p>
        </p:txBody>
      </p:sp>
    </p:spTree>
    <p:extLst>
      <p:ext uri="{BB962C8B-B14F-4D97-AF65-F5344CB8AC3E}">
        <p14:creationId xmlns:p14="http://schemas.microsoft.com/office/powerpoint/2010/main" val="331962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endParaRPr lang="en-AU" sz="1300" b="1" dirty="0">
              <a:solidFill>
                <a:schemeClr val="bg1"/>
              </a:solidFill>
            </a:endParaRPr>
          </a:p>
        </p:txBody>
      </p:sp>
      <p:sp>
        <p:nvSpPr>
          <p:cNvPr id="4" name="Slide Number Placeholder 3"/>
          <p:cNvSpPr>
            <a:spLocks noGrp="1"/>
          </p:cNvSpPr>
          <p:nvPr>
            <p:ph type="sldNum" sz="quarter" idx="10"/>
          </p:nvPr>
        </p:nvSpPr>
        <p:spPr/>
        <p:txBody>
          <a:bodyPr/>
          <a:lstStyle/>
          <a:p>
            <a:fld id="{CA201F30-8696-41C3-8E3B-879BCD9543A5}" type="slidenum">
              <a:rPr lang="en-AU" smtClean="0"/>
              <a:t>3</a:t>
            </a:fld>
            <a:endParaRPr lang="en-AU"/>
          </a:p>
        </p:txBody>
      </p:sp>
    </p:spTree>
    <p:extLst>
      <p:ext uri="{BB962C8B-B14F-4D97-AF65-F5344CB8AC3E}">
        <p14:creationId xmlns:p14="http://schemas.microsoft.com/office/powerpoint/2010/main" val="3510312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500" b="1" dirty="0"/>
          </a:p>
          <a:p>
            <a:endParaRPr lang="en-AU" sz="1500" b="1" dirty="0"/>
          </a:p>
        </p:txBody>
      </p:sp>
      <p:sp>
        <p:nvSpPr>
          <p:cNvPr id="4" name="Slide Number Placeholder 3"/>
          <p:cNvSpPr>
            <a:spLocks noGrp="1"/>
          </p:cNvSpPr>
          <p:nvPr>
            <p:ph type="sldNum" sz="quarter" idx="10"/>
          </p:nvPr>
        </p:nvSpPr>
        <p:spPr/>
        <p:txBody>
          <a:bodyPr/>
          <a:lstStyle/>
          <a:p>
            <a:fld id="{CA201F30-8696-41C3-8E3B-879BCD9543A5}" type="slidenum">
              <a:rPr lang="en-AU" smtClean="0"/>
              <a:t>30</a:t>
            </a:fld>
            <a:endParaRPr lang="en-AU"/>
          </a:p>
        </p:txBody>
      </p:sp>
    </p:spTree>
    <p:extLst>
      <p:ext uri="{BB962C8B-B14F-4D97-AF65-F5344CB8AC3E}">
        <p14:creationId xmlns:p14="http://schemas.microsoft.com/office/powerpoint/2010/main" val="3975247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500" b="1" dirty="0"/>
          </a:p>
          <a:p>
            <a:endParaRPr lang="en-AU" sz="1500" b="1" dirty="0"/>
          </a:p>
        </p:txBody>
      </p:sp>
      <p:sp>
        <p:nvSpPr>
          <p:cNvPr id="4" name="Slide Number Placeholder 3"/>
          <p:cNvSpPr>
            <a:spLocks noGrp="1"/>
          </p:cNvSpPr>
          <p:nvPr>
            <p:ph type="sldNum" sz="quarter" idx="10"/>
          </p:nvPr>
        </p:nvSpPr>
        <p:spPr/>
        <p:txBody>
          <a:bodyPr/>
          <a:lstStyle/>
          <a:p>
            <a:fld id="{CA201F30-8696-41C3-8E3B-879BCD9543A5}" type="slidenum">
              <a:rPr lang="en-AU" smtClean="0"/>
              <a:t>31</a:t>
            </a:fld>
            <a:endParaRPr lang="en-AU"/>
          </a:p>
        </p:txBody>
      </p:sp>
    </p:spTree>
    <p:extLst>
      <p:ext uri="{BB962C8B-B14F-4D97-AF65-F5344CB8AC3E}">
        <p14:creationId xmlns:p14="http://schemas.microsoft.com/office/powerpoint/2010/main" val="2329010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32</a:t>
            </a:fld>
            <a:endParaRPr lang="en-AU"/>
          </a:p>
        </p:txBody>
      </p:sp>
    </p:spTree>
    <p:extLst>
      <p:ext uri="{BB962C8B-B14F-4D97-AF65-F5344CB8AC3E}">
        <p14:creationId xmlns:p14="http://schemas.microsoft.com/office/powerpoint/2010/main" val="1749087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500" b="1" dirty="0"/>
          </a:p>
          <a:p>
            <a:endParaRPr lang="en-AU" sz="1500" b="1" dirty="0"/>
          </a:p>
        </p:txBody>
      </p:sp>
      <p:sp>
        <p:nvSpPr>
          <p:cNvPr id="4" name="Slide Number Placeholder 3"/>
          <p:cNvSpPr>
            <a:spLocks noGrp="1"/>
          </p:cNvSpPr>
          <p:nvPr>
            <p:ph type="sldNum" sz="quarter" idx="10"/>
          </p:nvPr>
        </p:nvSpPr>
        <p:spPr/>
        <p:txBody>
          <a:bodyPr/>
          <a:lstStyle/>
          <a:p>
            <a:fld id="{CA201F30-8696-41C3-8E3B-879BCD9543A5}" type="slidenum">
              <a:rPr lang="en-AU" smtClean="0"/>
              <a:t>33</a:t>
            </a:fld>
            <a:endParaRPr lang="en-AU"/>
          </a:p>
        </p:txBody>
      </p:sp>
    </p:spTree>
    <p:extLst>
      <p:ext uri="{BB962C8B-B14F-4D97-AF65-F5344CB8AC3E}">
        <p14:creationId xmlns:p14="http://schemas.microsoft.com/office/powerpoint/2010/main" val="2990713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500" b="1" dirty="0"/>
          </a:p>
        </p:txBody>
      </p:sp>
      <p:sp>
        <p:nvSpPr>
          <p:cNvPr id="4" name="Slide Number Placeholder 3"/>
          <p:cNvSpPr>
            <a:spLocks noGrp="1"/>
          </p:cNvSpPr>
          <p:nvPr>
            <p:ph type="sldNum" sz="quarter" idx="10"/>
          </p:nvPr>
        </p:nvSpPr>
        <p:spPr/>
        <p:txBody>
          <a:bodyPr/>
          <a:lstStyle/>
          <a:p>
            <a:fld id="{CA201F30-8696-41C3-8E3B-879BCD9543A5}" type="slidenum">
              <a:rPr lang="en-AU" smtClean="0"/>
              <a:t>34</a:t>
            </a:fld>
            <a:endParaRPr lang="en-AU"/>
          </a:p>
        </p:txBody>
      </p:sp>
    </p:spTree>
    <p:extLst>
      <p:ext uri="{BB962C8B-B14F-4D97-AF65-F5344CB8AC3E}">
        <p14:creationId xmlns:p14="http://schemas.microsoft.com/office/powerpoint/2010/main" val="2972521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500" b="1" dirty="0"/>
          </a:p>
        </p:txBody>
      </p:sp>
      <p:sp>
        <p:nvSpPr>
          <p:cNvPr id="4" name="Slide Number Placeholder 3"/>
          <p:cNvSpPr>
            <a:spLocks noGrp="1"/>
          </p:cNvSpPr>
          <p:nvPr>
            <p:ph type="sldNum" sz="quarter" idx="10"/>
          </p:nvPr>
        </p:nvSpPr>
        <p:spPr/>
        <p:txBody>
          <a:bodyPr/>
          <a:lstStyle/>
          <a:p>
            <a:fld id="{CA201F30-8696-41C3-8E3B-879BCD9543A5}" type="slidenum">
              <a:rPr lang="en-AU" smtClean="0"/>
              <a:t>35</a:t>
            </a:fld>
            <a:endParaRPr lang="en-AU"/>
          </a:p>
        </p:txBody>
      </p:sp>
    </p:spTree>
    <p:extLst>
      <p:ext uri="{BB962C8B-B14F-4D97-AF65-F5344CB8AC3E}">
        <p14:creationId xmlns:p14="http://schemas.microsoft.com/office/powerpoint/2010/main" val="1803353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500" b="1" dirty="0"/>
          </a:p>
        </p:txBody>
      </p:sp>
      <p:sp>
        <p:nvSpPr>
          <p:cNvPr id="4" name="Slide Number Placeholder 3"/>
          <p:cNvSpPr>
            <a:spLocks noGrp="1"/>
          </p:cNvSpPr>
          <p:nvPr>
            <p:ph type="sldNum" sz="quarter" idx="10"/>
          </p:nvPr>
        </p:nvSpPr>
        <p:spPr/>
        <p:txBody>
          <a:bodyPr/>
          <a:lstStyle/>
          <a:p>
            <a:fld id="{CA201F30-8696-41C3-8E3B-879BCD9543A5}" type="slidenum">
              <a:rPr lang="en-AU" smtClean="0"/>
              <a:t>36</a:t>
            </a:fld>
            <a:endParaRPr lang="en-AU"/>
          </a:p>
        </p:txBody>
      </p:sp>
    </p:spTree>
    <p:extLst>
      <p:ext uri="{BB962C8B-B14F-4D97-AF65-F5344CB8AC3E}">
        <p14:creationId xmlns:p14="http://schemas.microsoft.com/office/powerpoint/2010/main" val="3518048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37</a:t>
            </a:fld>
            <a:endParaRPr lang="en-AU"/>
          </a:p>
        </p:txBody>
      </p:sp>
    </p:spTree>
    <p:extLst>
      <p:ext uri="{BB962C8B-B14F-4D97-AF65-F5344CB8AC3E}">
        <p14:creationId xmlns:p14="http://schemas.microsoft.com/office/powerpoint/2010/main" val="612962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38</a:t>
            </a:fld>
            <a:endParaRPr lang="en-AU"/>
          </a:p>
        </p:txBody>
      </p:sp>
    </p:spTree>
    <p:extLst>
      <p:ext uri="{BB962C8B-B14F-4D97-AF65-F5344CB8AC3E}">
        <p14:creationId xmlns:p14="http://schemas.microsoft.com/office/powerpoint/2010/main" val="1894012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39</a:t>
            </a:fld>
            <a:endParaRPr lang="en-AU"/>
          </a:p>
        </p:txBody>
      </p:sp>
    </p:spTree>
    <p:extLst>
      <p:ext uri="{BB962C8B-B14F-4D97-AF65-F5344CB8AC3E}">
        <p14:creationId xmlns:p14="http://schemas.microsoft.com/office/powerpoint/2010/main" val="415809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endParaRPr lang="en-AU" sz="1300" b="1" dirty="0">
              <a:solidFill>
                <a:schemeClr val="bg1"/>
              </a:solidFill>
            </a:endParaRPr>
          </a:p>
        </p:txBody>
      </p:sp>
      <p:sp>
        <p:nvSpPr>
          <p:cNvPr id="4" name="Slide Number Placeholder 3"/>
          <p:cNvSpPr>
            <a:spLocks noGrp="1"/>
          </p:cNvSpPr>
          <p:nvPr>
            <p:ph type="sldNum" sz="quarter" idx="10"/>
          </p:nvPr>
        </p:nvSpPr>
        <p:spPr/>
        <p:txBody>
          <a:bodyPr/>
          <a:lstStyle/>
          <a:p>
            <a:fld id="{CA201F30-8696-41C3-8E3B-879BCD9543A5}" type="slidenum">
              <a:rPr lang="en-AU" smtClean="0"/>
              <a:t>4</a:t>
            </a:fld>
            <a:endParaRPr lang="en-AU"/>
          </a:p>
        </p:txBody>
      </p:sp>
    </p:spTree>
    <p:extLst>
      <p:ext uri="{BB962C8B-B14F-4D97-AF65-F5344CB8AC3E}">
        <p14:creationId xmlns:p14="http://schemas.microsoft.com/office/powerpoint/2010/main" val="1278318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500" b="1" dirty="0"/>
          </a:p>
        </p:txBody>
      </p:sp>
      <p:sp>
        <p:nvSpPr>
          <p:cNvPr id="4" name="Slide Number Placeholder 3"/>
          <p:cNvSpPr>
            <a:spLocks noGrp="1"/>
          </p:cNvSpPr>
          <p:nvPr>
            <p:ph type="sldNum" sz="quarter" idx="10"/>
          </p:nvPr>
        </p:nvSpPr>
        <p:spPr/>
        <p:txBody>
          <a:bodyPr/>
          <a:lstStyle/>
          <a:p>
            <a:fld id="{CA201F30-8696-41C3-8E3B-879BCD9543A5}" type="slidenum">
              <a:rPr lang="en-AU" smtClean="0"/>
              <a:t>40</a:t>
            </a:fld>
            <a:endParaRPr lang="en-AU"/>
          </a:p>
        </p:txBody>
      </p:sp>
    </p:spTree>
    <p:extLst>
      <p:ext uri="{BB962C8B-B14F-4D97-AF65-F5344CB8AC3E}">
        <p14:creationId xmlns:p14="http://schemas.microsoft.com/office/powerpoint/2010/main" val="640305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41</a:t>
            </a:fld>
            <a:endParaRPr lang="en-AU"/>
          </a:p>
        </p:txBody>
      </p:sp>
    </p:spTree>
    <p:extLst>
      <p:ext uri="{BB962C8B-B14F-4D97-AF65-F5344CB8AC3E}">
        <p14:creationId xmlns:p14="http://schemas.microsoft.com/office/powerpoint/2010/main" val="3898083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300" b="1" dirty="0"/>
          </a:p>
        </p:txBody>
      </p:sp>
      <p:sp>
        <p:nvSpPr>
          <p:cNvPr id="4" name="Slide Number Placeholder 3"/>
          <p:cNvSpPr>
            <a:spLocks noGrp="1"/>
          </p:cNvSpPr>
          <p:nvPr>
            <p:ph type="sldNum" sz="quarter" idx="10"/>
          </p:nvPr>
        </p:nvSpPr>
        <p:spPr/>
        <p:txBody>
          <a:bodyPr/>
          <a:lstStyle/>
          <a:p>
            <a:fld id="{CA201F30-8696-41C3-8E3B-879BCD9543A5}" type="slidenum">
              <a:rPr lang="en-AU" smtClean="0"/>
              <a:t>42</a:t>
            </a:fld>
            <a:endParaRPr lang="en-AU"/>
          </a:p>
        </p:txBody>
      </p:sp>
    </p:spTree>
    <p:extLst>
      <p:ext uri="{BB962C8B-B14F-4D97-AF65-F5344CB8AC3E}">
        <p14:creationId xmlns:p14="http://schemas.microsoft.com/office/powerpoint/2010/main" val="666938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500" b="1" dirty="0"/>
          </a:p>
        </p:txBody>
      </p:sp>
      <p:sp>
        <p:nvSpPr>
          <p:cNvPr id="4" name="Slide Number Placeholder 3"/>
          <p:cNvSpPr>
            <a:spLocks noGrp="1"/>
          </p:cNvSpPr>
          <p:nvPr>
            <p:ph type="sldNum" sz="quarter" idx="10"/>
          </p:nvPr>
        </p:nvSpPr>
        <p:spPr/>
        <p:txBody>
          <a:bodyPr/>
          <a:lstStyle/>
          <a:p>
            <a:fld id="{CA201F30-8696-41C3-8E3B-879BCD9543A5}" type="slidenum">
              <a:rPr lang="en-AU" smtClean="0"/>
              <a:t>43</a:t>
            </a:fld>
            <a:endParaRPr lang="en-AU"/>
          </a:p>
        </p:txBody>
      </p:sp>
    </p:spTree>
    <p:extLst>
      <p:ext uri="{BB962C8B-B14F-4D97-AF65-F5344CB8AC3E}">
        <p14:creationId xmlns:p14="http://schemas.microsoft.com/office/powerpoint/2010/main" val="11373204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CA201F30-8696-41C3-8E3B-879BCD9543A5}" type="slidenum">
              <a:rPr lang="en-AU" smtClean="0"/>
              <a:t>44</a:t>
            </a:fld>
            <a:endParaRPr lang="en-AU"/>
          </a:p>
        </p:txBody>
      </p:sp>
    </p:spTree>
    <p:extLst>
      <p:ext uri="{BB962C8B-B14F-4D97-AF65-F5344CB8AC3E}">
        <p14:creationId xmlns:p14="http://schemas.microsoft.com/office/powerpoint/2010/main" val="27143060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b="1" dirty="0"/>
              <a:t>ICNIRP (or essentially the wireless Industry) created the guideline that ARPANSA adopted as their so called, ‘standard’.</a:t>
            </a:r>
          </a:p>
        </p:txBody>
      </p:sp>
      <p:sp>
        <p:nvSpPr>
          <p:cNvPr id="4" name="Slide Number Placeholder 3"/>
          <p:cNvSpPr>
            <a:spLocks noGrp="1"/>
          </p:cNvSpPr>
          <p:nvPr>
            <p:ph type="sldNum" sz="quarter" idx="10"/>
          </p:nvPr>
        </p:nvSpPr>
        <p:spPr/>
        <p:txBody>
          <a:bodyPr/>
          <a:lstStyle/>
          <a:p>
            <a:fld id="{CA201F30-8696-41C3-8E3B-879BCD9543A5}" type="slidenum">
              <a:rPr lang="en-AU" smtClean="0"/>
              <a:t>45</a:t>
            </a:fld>
            <a:endParaRPr lang="en-AU"/>
          </a:p>
        </p:txBody>
      </p:sp>
    </p:spTree>
    <p:extLst>
      <p:ext uri="{BB962C8B-B14F-4D97-AF65-F5344CB8AC3E}">
        <p14:creationId xmlns:p14="http://schemas.microsoft.com/office/powerpoint/2010/main" val="2507496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b="1" dirty="0"/>
              <a:t>ICNIRP (or essentially the wireless Industry) created the guideline that ARPANSA adopted as their so called, ‘standard’.</a:t>
            </a:r>
          </a:p>
        </p:txBody>
      </p:sp>
      <p:sp>
        <p:nvSpPr>
          <p:cNvPr id="4" name="Slide Number Placeholder 3"/>
          <p:cNvSpPr>
            <a:spLocks noGrp="1"/>
          </p:cNvSpPr>
          <p:nvPr>
            <p:ph type="sldNum" sz="quarter" idx="10"/>
          </p:nvPr>
        </p:nvSpPr>
        <p:spPr/>
        <p:txBody>
          <a:bodyPr/>
          <a:lstStyle/>
          <a:p>
            <a:fld id="{CA201F30-8696-41C3-8E3B-879BCD9543A5}" type="slidenum">
              <a:rPr lang="en-AU" smtClean="0"/>
              <a:t>46</a:t>
            </a:fld>
            <a:endParaRPr lang="en-AU"/>
          </a:p>
        </p:txBody>
      </p:sp>
    </p:spTree>
    <p:extLst>
      <p:ext uri="{BB962C8B-B14F-4D97-AF65-F5344CB8AC3E}">
        <p14:creationId xmlns:p14="http://schemas.microsoft.com/office/powerpoint/2010/main" val="10941545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CA201F30-8696-41C3-8E3B-879BCD9543A5}" type="slidenum">
              <a:rPr lang="en-AU" smtClean="0"/>
              <a:t>47</a:t>
            </a:fld>
            <a:endParaRPr lang="en-AU"/>
          </a:p>
        </p:txBody>
      </p:sp>
    </p:spTree>
    <p:extLst>
      <p:ext uri="{BB962C8B-B14F-4D97-AF65-F5344CB8AC3E}">
        <p14:creationId xmlns:p14="http://schemas.microsoft.com/office/powerpoint/2010/main" val="25361653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500" b="1" dirty="0"/>
          </a:p>
        </p:txBody>
      </p:sp>
      <p:sp>
        <p:nvSpPr>
          <p:cNvPr id="4" name="Slide Number Placeholder 3"/>
          <p:cNvSpPr>
            <a:spLocks noGrp="1"/>
          </p:cNvSpPr>
          <p:nvPr>
            <p:ph type="sldNum" sz="quarter" idx="10"/>
          </p:nvPr>
        </p:nvSpPr>
        <p:spPr/>
        <p:txBody>
          <a:bodyPr/>
          <a:lstStyle/>
          <a:p>
            <a:fld id="{CA201F30-8696-41C3-8E3B-879BCD9543A5}" type="slidenum">
              <a:rPr lang="en-AU" smtClean="0"/>
              <a:t>48</a:t>
            </a:fld>
            <a:endParaRPr lang="en-AU"/>
          </a:p>
        </p:txBody>
      </p:sp>
    </p:spTree>
    <p:extLst>
      <p:ext uri="{BB962C8B-B14F-4D97-AF65-F5344CB8AC3E}">
        <p14:creationId xmlns:p14="http://schemas.microsoft.com/office/powerpoint/2010/main" val="19209621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500" b="1" dirty="0"/>
          </a:p>
          <a:p>
            <a:r>
              <a:rPr lang="en-AU" sz="1500" b="1" dirty="0"/>
              <a:t>Oh, and yes there’s more…</a:t>
            </a:r>
          </a:p>
        </p:txBody>
      </p:sp>
      <p:sp>
        <p:nvSpPr>
          <p:cNvPr id="4" name="Slide Number Placeholder 3"/>
          <p:cNvSpPr>
            <a:spLocks noGrp="1"/>
          </p:cNvSpPr>
          <p:nvPr>
            <p:ph type="sldNum" sz="quarter" idx="10"/>
          </p:nvPr>
        </p:nvSpPr>
        <p:spPr/>
        <p:txBody>
          <a:bodyPr/>
          <a:lstStyle/>
          <a:p>
            <a:fld id="{CA201F30-8696-41C3-8E3B-879BCD9543A5}" type="slidenum">
              <a:rPr lang="en-AU" smtClean="0"/>
              <a:t>49</a:t>
            </a:fld>
            <a:endParaRPr lang="en-AU"/>
          </a:p>
        </p:txBody>
      </p:sp>
    </p:spTree>
    <p:extLst>
      <p:ext uri="{BB962C8B-B14F-4D97-AF65-F5344CB8AC3E}">
        <p14:creationId xmlns:p14="http://schemas.microsoft.com/office/powerpoint/2010/main" val="73628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endParaRPr lang="en-AU" sz="1300" b="1" dirty="0">
              <a:solidFill>
                <a:schemeClr val="bg1"/>
              </a:solidFill>
            </a:endParaRPr>
          </a:p>
        </p:txBody>
      </p:sp>
      <p:sp>
        <p:nvSpPr>
          <p:cNvPr id="4" name="Slide Number Placeholder 3"/>
          <p:cNvSpPr>
            <a:spLocks noGrp="1"/>
          </p:cNvSpPr>
          <p:nvPr>
            <p:ph type="sldNum" sz="quarter" idx="10"/>
          </p:nvPr>
        </p:nvSpPr>
        <p:spPr/>
        <p:txBody>
          <a:bodyPr/>
          <a:lstStyle/>
          <a:p>
            <a:fld id="{CA201F30-8696-41C3-8E3B-879BCD9543A5}" type="slidenum">
              <a:rPr lang="en-AU" smtClean="0"/>
              <a:t>5</a:t>
            </a:fld>
            <a:endParaRPr lang="en-AU"/>
          </a:p>
        </p:txBody>
      </p:sp>
    </p:spTree>
    <p:extLst>
      <p:ext uri="{BB962C8B-B14F-4D97-AF65-F5344CB8AC3E}">
        <p14:creationId xmlns:p14="http://schemas.microsoft.com/office/powerpoint/2010/main" val="13433358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AU" sz="1300" b="1" dirty="0"/>
              <a:t>ARPANSA </a:t>
            </a:r>
            <a:r>
              <a:rPr lang="x-none" sz="1300" b="1" dirty="0"/>
              <a:t>have not employed anyone qualified in medicine or medical sciences to</a:t>
            </a:r>
            <a:r>
              <a:rPr lang="en-AU" sz="1300" b="1" dirty="0"/>
              <a:t> </a:t>
            </a:r>
            <a:r>
              <a:rPr lang="x-none" sz="1300" b="1" dirty="0"/>
              <a:t>review the scientific literature: see their report (TRS-164) that evaluated the</a:t>
            </a:r>
            <a:r>
              <a:rPr lang="en-AU" sz="1300" b="1" dirty="0"/>
              <a:t> </a:t>
            </a:r>
            <a:r>
              <a:rPr lang="x-none" sz="1300" b="1" dirty="0"/>
              <a:t>scientific evidence from 2000 to 2012 (published in 2014)</a:t>
            </a:r>
            <a:r>
              <a:rPr lang="en-AU" sz="1300" b="1" dirty="0"/>
              <a:t>.  Based on this highly questionable review, ARPANSA conclude there is ‘no evidence of harm!”</a:t>
            </a:r>
          </a:p>
          <a:p>
            <a:pPr defTabSz="966064">
              <a:defRPr/>
            </a:pPr>
            <a:endParaRPr lang="en-AU" sz="1300" b="1" dirty="0"/>
          </a:p>
          <a:p>
            <a:pPr defTabSz="966064">
              <a:defRPr/>
            </a:pPr>
            <a:r>
              <a:rPr lang="en-AU" sz="1300" b="1" dirty="0"/>
              <a:t>Seriously…</a:t>
            </a:r>
          </a:p>
        </p:txBody>
      </p:sp>
      <p:sp>
        <p:nvSpPr>
          <p:cNvPr id="4" name="Slide Number Placeholder 3"/>
          <p:cNvSpPr>
            <a:spLocks noGrp="1"/>
          </p:cNvSpPr>
          <p:nvPr>
            <p:ph type="sldNum" sz="quarter" idx="10"/>
          </p:nvPr>
        </p:nvSpPr>
        <p:spPr/>
        <p:txBody>
          <a:bodyPr/>
          <a:lstStyle/>
          <a:p>
            <a:fld id="{CA201F30-8696-41C3-8E3B-879BCD9543A5}" type="slidenum">
              <a:rPr lang="en-AU" smtClean="0"/>
              <a:t>50</a:t>
            </a:fld>
            <a:endParaRPr lang="en-AU"/>
          </a:p>
        </p:txBody>
      </p:sp>
    </p:spTree>
    <p:extLst>
      <p:ext uri="{BB962C8B-B14F-4D97-AF65-F5344CB8AC3E}">
        <p14:creationId xmlns:p14="http://schemas.microsoft.com/office/powerpoint/2010/main" val="21794649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A201F30-8696-41C3-8E3B-879BCD9543A5}" type="slidenum">
              <a:rPr lang="en-AU" smtClean="0"/>
              <a:t>51</a:t>
            </a:fld>
            <a:endParaRPr lang="en-AU"/>
          </a:p>
        </p:txBody>
      </p:sp>
    </p:spTree>
    <p:extLst>
      <p:ext uri="{BB962C8B-B14F-4D97-AF65-F5344CB8AC3E}">
        <p14:creationId xmlns:p14="http://schemas.microsoft.com/office/powerpoint/2010/main" val="19863447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b="1" dirty="0"/>
              <a:t>So we have a health regulator, not intending to prevent any disease?</a:t>
            </a:r>
          </a:p>
          <a:p>
            <a:endParaRPr lang="en-AU" sz="1500" b="1" dirty="0"/>
          </a:p>
          <a:p>
            <a:r>
              <a:rPr lang="en-AU" sz="1500" b="1" dirty="0"/>
              <a:t>Is the health and safety of our population, our planet, built upon an illusion?  WE have a Standard (that actually is NOT a standard in nature, but in title only), managed by a government agency legally bound to PROTECT HEALTH, who’s advice is not to be relied on.  The illusion is that compliance with the standard will ensure safety and prevent disease.   </a:t>
            </a:r>
          </a:p>
          <a:p>
            <a:endParaRPr lang="en-AU" sz="1500" b="1" dirty="0"/>
          </a:p>
          <a:p>
            <a:r>
              <a:rPr lang="en-AU" sz="1500" b="1" dirty="0"/>
              <a:t>So what does this mean for say, the NSW Department of Education?</a:t>
            </a:r>
          </a:p>
          <a:p>
            <a:endParaRPr lang="en-AU" baseline="0" dirty="0" smtClean="0"/>
          </a:p>
        </p:txBody>
      </p:sp>
      <p:sp>
        <p:nvSpPr>
          <p:cNvPr id="4" name="Slide Number Placeholder 3"/>
          <p:cNvSpPr>
            <a:spLocks noGrp="1"/>
          </p:cNvSpPr>
          <p:nvPr>
            <p:ph type="sldNum" sz="quarter" idx="10"/>
          </p:nvPr>
        </p:nvSpPr>
        <p:spPr/>
        <p:txBody>
          <a:bodyPr/>
          <a:lstStyle/>
          <a:p>
            <a:fld id="{CA201F30-8696-41C3-8E3B-879BCD9543A5}" type="slidenum">
              <a:rPr lang="en-AU" smtClean="0"/>
              <a:t>52</a:t>
            </a:fld>
            <a:endParaRPr lang="en-AU"/>
          </a:p>
        </p:txBody>
      </p:sp>
    </p:spTree>
    <p:extLst>
      <p:ext uri="{BB962C8B-B14F-4D97-AF65-F5344CB8AC3E}">
        <p14:creationId xmlns:p14="http://schemas.microsoft.com/office/powerpoint/2010/main" val="1754669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53</a:t>
            </a:fld>
            <a:endParaRPr lang="en-AU"/>
          </a:p>
        </p:txBody>
      </p:sp>
    </p:spTree>
    <p:extLst>
      <p:ext uri="{BB962C8B-B14F-4D97-AF65-F5344CB8AC3E}">
        <p14:creationId xmlns:p14="http://schemas.microsoft.com/office/powerpoint/2010/main" val="6989816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54</a:t>
            </a:fld>
            <a:endParaRPr lang="en-AU"/>
          </a:p>
        </p:txBody>
      </p:sp>
    </p:spTree>
    <p:extLst>
      <p:ext uri="{BB962C8B-B14F-4D97-AF65-F5344CB8AC3E}">
        <p14:creationId xmlns:p14="http://schemas.microsoft.com/office/powerpoint/2010/main" val="14561199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55</a:t>
            </a:fld>
            <a:endParaRPr lang="en-AU"/>
          </a:p>
        </p:txBody>
      </p:sp>
    </p:spTree>
    <p:extLst>
      <p:ext uri="{BB962C8B-B14F-4D97-AF65-F5344CB8AC3E}">
        <p14:creationId xmlns:p14="http://schemas.microsoft.com/office/powerpoint/2010/main" val="3966878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56</a:t>
            </a:fld>
            <a:endParaRPr lang="en-AU"/>
          </a:p>
        </p:txBody>
      </p:sp>
    </p:spTree>
    <p:extLst>
      <p:ext uri="{BB962C8B-B14F-4D97-AF65-F5344CB8AC3E}">
        <p14:creationId xmlns:p14="http://schemas.microsoft.com/office/powerpoint/2010/main" val="20772181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57</a:t>
            </a:fld>
            <a:endParaRPr lang="en-AU"/>
          </a:p>
        </p:txBody>
      </p:sp>
    </p:spTree>
    <p:extLst>
      <p:ext uri="{BB962C8B-B14F-4D97-AF65-F5344CB8AC3E}">
        <p14:creationId xmlns:p14="http://schemas.microsoft.com/office/powerpoint/2010/main" val="36347427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58</a:t>
            </a:fld>
            <a:endParaRPr lang="en-AU"/>
          </a:p>
        </p:txBody>
      </p:sp>
    </p:spTree>
    <p:extLst>
      <p:ext uri="{BB962C8B-B14F-4D97-AF65-F5344CB8AC3E}">
        <p14:creationId xmlns:p14="http://schemas.microsoft.com/office/powerpoint/2010/main" val="21617017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59</a:t>
            </a:fld>
            <a:endParaRPr lang="en-AU"/>
          </a:p>
        </p:txBody>
      </p:sp>
    </p:spTree>
    <p:extLst>
      <p:ext uri="{BB962C8B-B14F-4D97-AF65-F5344CB8AC3E}">
        <p14:creationId xmlns:p14="http://schemas.microsoft.com/office/powerpoint/2010/main" val="360677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6</a:t>
            </a:fld>
            <a:endParaRPr lang="en-AU"/>
          </a:p>
        </p:txBody>
      </p:sp>
    </p:spTree>
    <p:extLst>
      <p:ext uri="{BB962C8B-B14F-4D97-AF65-F5344CB8AC3E}">
        <p14:creationId xmlns:p14="http://schemas.microsoft.com/office/powerpoint/2010/main" val="39007840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60</a:t>
            </a:fld>
            <a:endParaRPr lang="en-AU"/>
          </a:p>
        </p:txBody>
      </p:sp>
    </p:spTree>
    <p:extLst>
      <p:ext uri="{BB962C8B-B14F-4D97-AF65-F5344CB8AC3E}">
        <p14:creationId xmlns:p14="http://schemas.microsoft.com/office/powerpoint/2010/main" val="7000986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endParaRPr lang="en-AU" sz="1300" b="1" dirty="0">
              <a:solidFill>
                <a:schemeClr val="bg1"/>
              </a:solidFill>
            </a:endParaRPr>
          </a:p>
        </p:txBody>
      </p:sp>
      <p:sp>
        <p:nvSpPr>
          <p:cNvPr id="4" name="Slide Number Placeholder 3"/>
          <p:cNvSpPr>
            <a:spLocks noGrp="1"/>
          </p:cNvSpPr>
          <p:nvPr>
            <p:ph type="sldNum" sz="quarter" idx="10"/>
          </p:nvPr>
        </p:nvSpPr>
        <p:spPr/>
        <p:txBody>
          <a:bodyPr/>
          <a:lstStyle/>
          <a:p>
            <a:fld id="{CA201F30-8696-41C3-8E3B-879BCD9543A5}" type="slidenum">
              <a:rPr lang="en-AU" smtClean="0"/>
              <a:t>61</a:t>
            </a:fld>
            <a:endParaRPr lang="en-AU"/>
          </a:p>
        </p:txBody>
      </p:sp>
    </p:spTree>
    <p:extLst>
      <p:ext uri="{BB962C8B-B14F-4D97-AF65-F5344CB8AC3E}">
        <p14:creationId xmlns:p14="http://schemas.microsoft.com/office/powerpoint/2010/main" val="7552029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A201F30-8696-41C3-8E3B-879BCD9543A5}" type="slidenum">
              <a:rPr lang="en-AU" smtClean="0"/>
              <a:t>62</a:t>
            </a:fld>
            <a:endParaRPr lang="en-AU"/>
          </a:p>
        </p:txBody>
      </p:sp>
    </p:spTree>
    <p:extLst>
      <p:ext uri="{BB962C8B-B14F-4D97-AF65-F5344CB8AC3E}">
        <p14:creationId xmlns:p14="http://schemas.microsoft.com/office/powerpoint/2010/main" val="229907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t>
            </a:r>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7</a:t>
            </a:fld>
            <a:endParaRPr lang="en-AU"/>
          </a:p>
        </p:txBody>
      </p:sp>
    </p:spTree>
    <p:extLst>
      <p:ext uri="{BB962C8B-B14F-4D97-AF65-F5344CB8AC3E}">
        <p14:creationId xmlns:p14="http://schemas.microsoft.com/office/powerpoint/2010/main" val="249542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8</a:t>
            </a:fld>
            <a:endParaRPr lang="en-AU"/>
          </a:p>
        </p:txBody>
      </p:sp>
    </p:spTree>
    <p:extLst>
      <p:ext uri="{BB962C8B-B14F-4D97-AF65-F5344CB8AC3E}">
        <p14:creationId xmlns:p14="http://schemas.microsoft.com/office/powerpoint/2010/main" val="1700646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endParaRPr lang="en-AU" dirty="0"/>
          </a:p>
        </p:txBody>
      </p:sp>
      <p:sp>
        <p:nvSpPr>
          <p:cNvPr id="4" name="Slide Number Placeholder 3"/>
          <p:cNvSpPr>
            <a:spLocks noGrp="1"/>
          </p:cNvSpPr>
          <p:nvPr>
            <p:ph type="sldNum" sz="quarter" idx="10"/>
          </p:nvPr>
        </p:nvSpPr>
        <p:spPr/>
        <p:txBody>
          <a:bodyPr/>
          <a:lstStyle/>
          <a:p>
            <a:fld id="{CA201F30-8696-41C3-8E3B-879BCD9543A5}" type="slidenum">
              <a:rPr lang="en-AU" smtClean="0"/>
              <a:t>9</a:t>
            </a:fld>
            <a:endParaRPr lang="en-AU"/>
          </a:p>
        </p:txBody>
      </p:sp>
    </p:spTree>
    <p:extLst>
      <p:ext uri="{BB962C8B-B14F-4D97-AF65-F5344CB8AC3E}">
        <p14:creationId xmlns:p14="http://schemas.microsoft.com/office/powerpoint/2010/main" val="74748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30/10/19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30/10/19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30/10/19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30/10/19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30/10/19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30/10/19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5000"/>
            <a:lum/>
          </a:blip>
          <a:srcRect/>
          <a:stretch>
            <a:fillRect t="-9000" b="-9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30/10/19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telstra.com.au/content/dam/tcom/about-us/investors/pdf-e/Annual-Report-2017.PDF" TargetMode="External"/><Relationship Id="rId4" Type="http://schemas.openxmlformats.org/officeDocument/2006/relationships/hyperlink" Target="https://www.smh.com.au/business/companies/tpg-claims-it-abandoned-mobile-network-due-to-health-fears-20190917-p52s5s.html"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guardian.com/australia-news/2019/sep/01/blood-cancer-taskforce-seeks-to-tackle-diseases-that-kill-20-australians-a-day" TargetMode="External"/><Relationship Id="rId4" Type="http://schemas.openxmlformats.org/officeDocument/2006/relationships/hyperlink" Target="https://www.leukaemia.org.au/about-us/mylifecounts/bctaskforce/"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cid:part1.BD9A2B5D.726B8BD3@tpg.com.au"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www.standards.org.au/standards-development/developing-standard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nam04.safelinks.protection.outlook.com/?url=https://spacenews.com/spacex-submits-paperwork-for-30000-more-starlink-satellites/&amp;data=02%7C01%7C%7Ceec751c69f8f445aaa5008d752e61eb0%7C84df9e7fe9f640afb435aaaaaaaaaaaa%7C1%7C0%7C637069020613989613&amp;sdata=GUOHPpfnT66vh1yDDYXMNEU57LCnKDHOmG7DwoUXkH4=&amp;reserved=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19" y="3025955"/>
            <a:ext cx="9905999" cy="3297354"/>
          </a:xfrm>
        </p:spPr>
        <p:txBody>
          <a:bodyPr>
            <a:noAutofit/>
          </a:bodyPr>
          <a:lstStyle/>
          <a:p>
            <a:pPr marL="0" indent="0" algn="ctr">
              <a:buNone/>
            </a:pPr>
            <a:r>
              <a:rPr lang="en-US" sz="3200" b="1" dirty="0">
                <a:solidFill>
                  <a:schemeClr val="bg1"/>
                </a:solidFill>
              </a:rPr>
              <a:t>The House of Representatives Standing Committee on Communications and the Arts inquiry into the deployment, adoption and application of 5G in </a:t>
            </a:r>
            <a:r>
              <a:rPr lang="en-US" sz="3200" b="1" dirty="0" smtClean="0">
                <a:solidFill>
                  <a:schemeClr val="bg1"/>
                </a:solidFill>
              </a:rPr>
              <a:t>Australia.</a:t>
            </a:r>
          </a:p>
          <a:p>
            <a:pPr marL="0" indent="0" algn="ctr">
              <a:buNone/>
            </a:pPr>
            <a:r>
              <a:rPr lang="en-US" sz="1400" b="1" dirty="0" smtClean="0">
                <a:solidFill>
                  <a:schemeClr val="bg1"/>
                </a:solidFill>
              </a:rPr>
              <a:t>Steve </a:t>
            </a:r>
            <a:r>
              <a:rPr lang="en-US" sz="1400" b="1" dirty="0">
                <a:solidFill>
                  <a:schemeClr val="bg1"/>
                </a:solidFill>
              </a:rPr>
              <a:t>J. </a:t>
            </a:r>
            <a:r>
              <a:rPr lang="en-US" sz="1400" b="1" dirty="0" smtClean="0">
                <a:solidFill>
                  <a:schemeClr val="bg1"/>
                </a:solidFill>
              </a:rPr>
              <a:t>Toneguzzo</a:t>
            </a:r>
            <a:r>
              <a:rPr lang="en-AU" sz="1400" b="1" dirty="0">
                <a:solidFill>
                  <a:schemeClr val="bg1"/>
                </a:solidFill>
              </a:rPr>
              <a:t> </a:t>
            </a:r>
            <a:r>
              <a:rPr lang="en-US" sz="1400" b="1" dirty="0" smtClean="0">
                <a:solidFill>
                  <a:schemeClr val="bg1"/>
                </a:solidFill>
              </a:rPr>
              <a:t>(B.E.Eng</a:t>
            </a:r>
            <a:r>
              <a:rPr lang="en-US" sz="1400" b="1" dirty="0">
                <a:solidFill>
                  <a:schemeClr val="bg1"/>
                </a:solidFill>
              </a:rPr>
              <a:t>., Grad.Dip.Comp.Sc., M.Eng.Sc., CPEng., Fellow IEAUST., NER, APEC, </a:t>
            </a:r>
            <a:r>
              <a:rPr lang="en-AU" sz="1400" b="1" dirty="0" err="1">
                <a:solidFill>
                  <a:schemeClr val="bg1"/>
                </a:solidFill>
              </a:rPr>
              <a:t>IntPE</a:t>
            </a:r>
            <a:r>
              <a:rPr lang="en-AU" sz="1400" b="1" dirty="0">
                <a:solidFill>
                  <a:schemeClr val="bg1"/>
                </a:solidFill>
              </a:rPr>
              <a:t>(</a:t>
            </a:r>
            <a:r>
              <a:rPr lang="en-AU" sz="1400" b="1" dirty="0" err="1">
                <a:solidFill>
                  <a:schemeClr val="bg1"/>
                </a:solidFill>
              </a:rPr>
              <a:t>Aus</a:t>
            </a:r>
            <a:r>
              <a:rPr lang="en-AU" sz="1400" b="1" dirty="0">
                <a:solidFill>
                  <a:schemeClr val="bg1"/>
                </a:solidFill>
              </a:rPr>
              <a:t>)</a:t>
            </a:r>
            <a:r>
              <a:rPr lang="en-US" sz="1400" b="1" dirty="0" smtClean="0">
                <a:solidFill>
                  <a:schemeClr val="bg1"/>
                </a:solidFill>
              </a:rPr>
              <a:t>).</a:t>
            </a:r>
          </a:p>
          <a:p>
            <a:pPr marL="0" indent="0" algn="ctr">
              <a:buNone/>
            </a:pPr>
            <a:r>
              <a:rPr lang="en-US" sz="1400" b="1" dirty="0" smtClean="0">
                <a:solidFill>
                  <a:schemeClr val="bg1"/>
                </a:solidFill>
              </a:rPr>
              <a:t>CHAIR, Environment and Communities Safe from Radiation.</a:t>
            </a:r>
            <a:endParaRPr lang="en-AU" sz="1400" b="1" dirty="0">
              <a:solidFill>
                <a:schemeClr val="bg1"/>
              </a:solidFill>
            </a:endParaRPr>
          </a:p>
          <a:p>
            <a:pPr marL="0" indent="0" algn="ctr">
              <a:buNone/>
            </a:pPr>
            <a:endParaRPr lang="en-AU" sz="3200" dirty="0">
              <a:solidFill>
                <a:schemeClr val="bg1"/>
              </a:solidFill>
            </a:endParaRPr>
          </a:p>
          <a:p>
            <a:pPr marL="0" indent="0" algn="ctr">
              <a:buNone/>
            </a:pPr>
            <a:endParaRPr lang="en-AU" sz="3200" b="1" dirty="0" smtClean="0">
              <a:solidFill>
                <a:schemeClr val="bg1"/>
              </a:solidFill>
            </a:endParaRPr>
          </a:p>
          <a:p>
            <a:pPr marL="0" indent="0" algn="ctr">
              <a:buNone/>
            </a:pPr>
            <a:endParaRPr lang="en-AU" sz="3200" b="1" dirty="0" smtClean="0">
              <a:solidFill>
                <a:schemeClr val="bg1"/>
              </a:solidFill>
            </a:endParaRPr>
          </a:p>
          <a:p>
            <a:pPr marL="0" indent="0" algn="ctr">
              <a:buNone/>
            </a:pPr>
            <a:endParaRPr lang="en-AU" sz="3200" b="1" dirty="0" smtClean="0">
              <a:solidFill>
                <a:schemeClr val="bg1"/>
              </a:solidFill>
            </a:endParaRPr>
          </a:p>
          <a:p>
            <a:pPr marL="0" indent="0" algn="ctr">
              <a:buNone/>
            </a:pPr>
            <a:endParaRPr lang="en-AU" sz="3200" b="1" dirty="0" smtClean="0">
              <a:solidFill>
                <a:schemeClr val="bg1"/>
              </a:solidFill>
            </a:endParaRPr>
          </a:p>
          <a:p>
            <a:pPr marL="0" indent="0" algn="ctr">
              <a:buNone/>
            </a:pPr>
            <a:endParaRPr lang="en-AU" sz="3200" b="1" dirty="0" smtClean="0">
              <a:solidFill>
                <a:schemeClr val="bg1"/>
              </a:solidFill>
            </a:endParaRPr>
          </a:p>
        </p:txBody>
      </p:sp>
      <p:pic>
        <p:nvPicPr>
          <p:cNvPr id="5"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2" y="0"/>
            <a:ext cx="12049495" cy="2638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093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4881" y="965914"/>
            <a:ext cx="9744584" cy="584775"/>
          </a:xfrm>
          <a:prstGeom prst="rect">
            <a:avLst/>
          </a:prstGeom>
          <a:noFill/>
        </p:spPr>
        <p:txBody>
          <a:bodyPr wrap="square" rtlCol="0">
            <a:spAutoFit/>
          </a:bodyPr>
          <a:lstStyle/>
          <a:p>
            <a:pPr algn="ctr"/>
            <a:r>
              <a:rPr lang="en-AU" sz="3200" b="1" dirty="0" smtClean="0">
                <a:solidFill>
                  <a:schemeClr val="bg1"/>
                </a:solidFill>
              </a:rPr>
              <a:t>RISK 5: FINANCIAL VIABILITY - OPERATIONALLY</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9" name="Content Placeholder 2"/>
          <p:cNvSpPr>
            <a:spLocks noGrp="1"/>
          </p:cNvSpPr>
          <p:nvPr>
            <p:ph idx="1"/>
          </p:nvPr>
        </p:nvSpPr>
        <p:spPr>
          <a:xfrm>
            <a:off x="1141412" y="1700512"/>
            <a:ext cx="9905999" cy="4344399"/>
          </a:xfrm>
        </p:spPr>
        <p:txBody>
          <a:bodyPr>
            <a:normAutofit/>
          </a:bodyPr>
          <a:lstStyle/>
          <a:p>
            <a:pPr marL="0" indent="0">
              <a:buNone/>
            </a:pPr>
            <a:r>
              <a:rPr lang="en-AU" dirty="0" smtClean="0">
                <a:solidFill>
                  <a:schemeClr val="bg1">
                    <a:lumMod val="95000"/>
                    <a:lumOff val="5000"/>
                  </a:schemeClr>
                </a:solidFill>
                <a:latin typeface="Garamond" panose="02020404030301010803" pitchFamily="18" charset="0"/>
                <a:cs typeface="Calibri" panose="020F0502020204030204" pitchFamily="34" charset="0"/>
              </a:rPr>
              <a:t>As stated earlier the financial viability of wireless device providers is arguably without question.</a:t>
            </a:r>
          </a:p>
          <a:p>
            <a:pPr marL="0" lvl="0" indent="0">
              <a:buNone/>
            </a:pPr>
            <a:r>
              <a:rPr lang="en-AU" dirty="0" smtClean="0">
                <a:solidFill>
                  <a:schemeClr val="bg1"/>
                </a:solidFill>
                <a:latin typeface="Garamond" panose="02020404030301010803" pitchFamily="18" charset="0"/>
                <a:cs typeface="Calibri" panose="020F0502020204030204" pitchFamily="34" charset="0"/>
              </a:rPr>
              <a:t>However, </a:t>
            </a:r>
            <a:r>
              <a:rPr lang="en-AU" b="1" dirty="0" smtClean="0">
                <a:solidFill>
                  <a:schemeClr val="bg1"/>
                </a:solidFill>
                <a:latin typeface="Garamond" panose="02020404030301010803" pitchFamily="18" charset="0"/>
                <a:cs typeface="Calibri" panose="020F0502020204030204" pitchFamily="34" charset="0"/>
              </a:rPr>
              <a:t>where is the economic analysis to demonstrate that the </a:t>
            </a:r>
            <a:r>
              <a:rPr lang="en-AU" b="1" dirty="0" smtClean="0">
                <a:solidFill>
                  <a:schemeClr val="bg1"/>
                </a:solidFill>
                <a:latin typeface="Garamond" panose="02020404030301010803" pitchFamily="18" charset="0"/>
              </a:rPr>
              <a:t>infrastructure and operation of that infrastructure is financially </a:t>
            </a:r>
            <a:r>
              <a:rPr lang="en-AU" b="1" dirty="0">
                <a:solidFill>
                  <a:schemeClr val="bg1"/>
                </a:solidFill>
                <a:latin typeface="Garamond" panose="02020404030301010803" pitchFamily="18" charset="0"/>
              </a:rPr>
              <a:t>viable without government </a:t>
            </a:r>
            <a:r>
              <a:rPr lang="en-AU" dirty="0">
                <a:solidFill>
                  <a:schemeClr val="bg1"/>
                </a:solidFill>
                <a:latin typeface="Garamond" panose="02020404030301010803" pitchFamily="18" charset="0"/>
              </a:rPr>
              <a:t>(tax-payer) </a:t>
            </a:r>
            <a:r>
              <a:rPr lang="en-AU" b="1" dirty="0">
                <a:solidFill>
                  <a:schemeClr val="bg1"/>
                </a:solidFill>
                <a:latin typeface="Garamond" panose="02020404030301010803" pitchFamily="18" charset="0"/>
              </a:rPr>
              <a:t>funded subsidies to prop up industry profits </a:t>
            </a:r>
            <a:r>
              <a:rPr lang="en-AU" dirty="0">
                <a:solidFill>
                  <a:schemeClr val="bg1"/>
                </a:solidFill>
                <a:latin typeface="Garamond" panose="02020404030301010803" pitchFamily="18" charset="0"/>
              </a:rPr>
              <a:t>(c.f. Black Spot </a:t>
            </a:r>
            <a:r>
              <a:rPr lang="en-AU" dirty="0" smtClean="0">
                <a:solidFill>
                  <a:schemeClr val="bg1"/>
                </a:solidFill>
                <a:latin typeface="Garamond" panose="02020404030301010803" pitchFamily="18" charset="0"/>
              </a:rPr>
              <a:t>programme and NBN)?</a:t>
            </a:r>
            <a:endParaRPr lang="en-AU" dirty="0">
              <a:solidFill>
                <a:schemeClr val="bg1"/>
              </a:solidFill>
              <a:latin typeface="Garamond" panose="02020404030301010803" pitchFamily="18" charset="0"/>
            </a:endParaRPr>
          </a:p>
          <a:p>
            <a:pPr marL="0" indent="0">
              <a:buNone/>
            </a:pPr>
            <a:endParaRPr lang="en-AU" dirty="0" smtClean="0">
              <a:solidFill>
                <a:schemeClr val="bg1"/>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3420577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4680" y="965914"/>
            <a:ext cx="7109472" cy="584775"/>
          </a:xfrm>
          <a:prstGeom prst="rect">
            <a:avLst/>
          </a:prstGeom>
          <a:noFill/>
        </p:spPr>
        <p:txBody>
          <a:bodyPr wrap="square" rtlCol="0">
            <a:spAutoFit/>
          </a:bodyPr>
          <a:lstStyle/>
          <a:p>
            <a:pPr algn="ctr"/>
            <a:r>
              <a:rPr lang="en-AU" sz="3200" b="1" dirty="0" smtClean="0">
                <a:solidFill>
                  <a:schemeClr val="bg1"/>
                </a:solidFill>
              </a:rPr>
              <a:t>RISK 6: TECHNICAL VIABILITY</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9" name="Content Placeholder 2"/>
          <p:cNvSpPr>
            <a:spLocks noGrp="1"/>
          </p:cNvSpPr>
          <p:nvPr>
            <p:ph idx="1"/>
          </p:nvPr>
        </p:nvSpPr>
        <p:spPr>
          <a:xfrm>
            <a:off x="1141412" y="1700512"/>
            <a:ext cx="9905999" cy="4928888"/>
          </a:xfrm>
        </p:spPr>
        <p:txBody>
          <a:bodyPr>
            <a:normAutofit fontScale="77500" lnSpcReduction="20000"/>
          </a:bodyPr>
          <a:lstStyle/>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Numerous technical reports address how water molecules attenuate the 5G signal.</a:t>
            </a:r>
          </a:p>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Moist leaves are particularly problematic.  The proposed industry solution is to remove trees or increase power levels above present ‘standard’ levels.  Trees also die back following prolonged exposure, and this is visually problematic. </a:t>
            </a:r>
          </a:p>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Apart from power consumption implications, increasing power output would be  extremely reckless with life, without first proving the technology is safe to humans and the environment and setting a Standard limit that is not an arbitrary number for the sake of economic convenience, but rather a safe dosage level.</a:t>
            </a:r>
          </a:p>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On earth, all life contains water, so the logical conclusion is that 5G is not compatible with life. </a:t>
            </a:r>
          </a:p>
          <a:p>
            <a:pPr marL="0" indent="0">
              <a:buNone/>
            </a:pPr>
            <a:r>
              <a:rPr lang="en-AU" sz="2800" b="1" dirty="0" smtClean="0">
                <a:solidFill>
                  <a:schemeClr val="bg1">
                    <a:lumMod val="95000"/>
                    <a:lumOff val="5000"/>
                  </a:schemeClr>
                </a:solidFill>
                <a:latin typeface="Garamond" panose="02020404030301010803" pitchFamily="18" charset="0"/>
                <a:cs typeface="Calibri" panose="020F0502020204030204" pitchFamily="34" charset="0"/>
              </a:rPr>
              <a:t>5G </a:t>
            </a:r>
            <a:r>
              <a:rPr lang="en-AU" sz="2800" b="1" dirty="0">
                <a:solidFill>
                  <a:schemeClr val="bg1">
                    <a:lumMod val="95000"/>
                    <a:lumOff val="5000"/>
                  </a:schemeClr>
                </a:solidFill>
                <a:latin typeface="Garamond" panose="02020404030301010803" pitchFamily="18" charset="0"/>
                <a:cs typeface="Calibri" panose="020F0502020204030204" pitchFamily="34" charset="0"/>
              </a:rPr>
              <a:t>may be perfect for robotic asteroid mining,</a:t>
            </a:r>
            <a:r>
              <a:rPr lang="en-AU" sz="2800" b="1" dirty="0" smtClean="0">
                <a:solidFill>
                  <a:schemeClr val="bg1">
                    <a:lumMod val="95000"/>
                    <a:lumOff val="5000"/>
                  </a:schemeClr>
                </a:solidFill>
                <a:latin typeface="Garamond" panose="02020404030301010803" pitchFamily="18" charset="0"/>
                <a:cs typeface="Calibri" panose="020F0502020204030204" pitchFamily="34" charset="0"/>
              </a:rPr>
              <a:t> but has a situational analysis of 5G technical viability been undertaken?</a:t>
            </a:r>
          </a:p>
        </p:txBody>
      </p:sp>
    </p:spTree>
    <p:extLst>
      <p:ext uri="{BB962C8B-B14F-4D97-AF65-F5344CB8AC3E}">
        <p14:creationId xmlns:p14="http://schemas.microsoft.com/office/powerpoint/2010/main" val="257970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4680" y="965914"/>
            <a:ext cx="7109472" cy="584775"/>
          </a:xfrm>
          <a:prstGeom prst="rect">
            <a:avLst/>
          </a:prstGeom>
          <a:noFill/>
        </p:spPr>
        <p:txBody>
          <a:bodyPr wrap="square" rtlCol="0">
            <a:spAutoFit/>
          </a:bodyPr>
          <a:lstStyle/>
          <a:p>
            <a:pPr algn="ctr"/>
            <a:r>
              <a:rPr lang="en-AU" sz="3200" b="1" dirty="0" smtClean="0">
                <a:solidFill>
                  <a:schemeClr val="bg1"/>
                </a:solidFill>
              </a:rPr>
              <a:t>RISK 7: TRADE PRACTICES</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9" name="Content Placeholder 2"/>
          <p:cNvSpPr>
            <a:spLocks noGrp="1"/>
          </p:cNvSpPr>
          <p:nvPr>
            <p:ph idx="1"/>
          </p:nvPr>
        </p:nvSpPr>
        <p:spPr>
          <a:xfrm>
            <a:off x="1141412" y="1700512"/>
            <a:ext cx="9905999" cy="4344399"/>
          </a:xfrm>
        </p:spPr>
        <p:txBody>
          <a:bodyPr>
            <a:normAutofit/>
          </a:bodyPr>
          <a:lstStyle/>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If there are problems with the technical viability of 5G at the high frequency bandwidths will the promises to induce people to replace their existing technology be realised?</a:t>
            </a:r>
          </a:p>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Will 5G be 4G, only a little bit faster?</a:t>
            </a:r>
          </a:p>
          <a:p>
            <a:pPr marL="0" indent="0">
              <a:buNone/>
            </a:pPr>
            <a:r>
              <a:rPr lang="en-AU" sz="2800" b="1" dirty="0" smtClean="0">
                <a:solidFill>
                  <a:schemeClr val="bg1">
                    <a:lumMod val="95000"/>
                    <a:lumOff val="5000"/>
                  </a:schemeClr>
                </a:solidFill>
                <a:latin typeface="Garamond" panose="02020404030301010803" pitchFamily="18" charset="0"/>
                <a:cs typeface="Calibri" panose="020F0502020204030204" pitchFamily="34" charset="0"/>
              </a:rPr>
              <a:t>Does 5G actually work at the bandwidths and frequencies being promised?</a:t>
            </a:r>
          </a:p>
        </p:txBody>
      </p:sp>
    </p:spTree>
    <p:extLst>
      <p:ext uri="{BB962C8B-B14F-4D97-AF65-F5344CB8AC3E}">
        <p14:creationId xmlns:p14="http://schemas.microsoft.com/office/powerpoint/2010/main" val="3811491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8960" y="965912"/>
            <a:ext cx="7109472" cy="584775"/>
          </a:xfrm>
          <a:prstGeom prst="rect">
            <a:avLst/>
          </a:prstGeom>
          <a:noFill/>
        </p:spPr>
        <p:txBody>
          <a:bodyPr wrap="square" rtlCol="0">
            <a:spAutoFit/>
          </a:bodyPr>
          <a:lstStyle/>
          <a:p>
            <a:pPr algn="ctr"/>
            <a:r>
              <a:rPr lang="en-AU" sz="3200" b="1" dirty="0" smtClean="0">
                <a:solidFill>
                  <a:schemeClr val="bg1"/>
                </a:solidFill>
              </a:rPr>
              <a:t>RISK 8: INTERFERENCE</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9" name="Content Placeholder 2"/>
          <p:cNvSpPr>
            <a:spLocks noGrp="1"/>
          </p:cNvSpPr>
          <p:nvPr>
            <p:ph idx="1"/>
          </p:nvPr>
        </p:nvSpPr>
        <p:spPr>
          <a:xfrm>
            <a:off x="1141412" y="1700512"/>
            <a:ext cx="9905999" cy="4344399"/>
          </a:xfrm>
        </p:spPr>
        <p:txBody>
          <a:bodyPr>
            <a:normAutofit/>
          </a:bodyPr>
          <a:lstStyle/>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There are various industries that rely on monitoring vibration of hydrogen molecules (Hydrogen is present in water).</a:t>
            </a:r>
          </a:p>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It is understood that such industries may include weather forecasting and space research (As stated by the Director of the Hubble Space Telescope).</a:t>
            </a:r>
          </a:p>
          <a:p>
            <a:pPr marL="0" indent="0">
              <a:buNone/>
            </a:pPr>
            <a:r>
              <a:rPr lang="en-AU" sz="2800" b="1" dirty="0" smtClean="0">
                <a:solidFill>
                  <a:schemeClr val="bg1">
                    <a:lumMod val="95000"/>
                    <a:lumOff val="5000"/>
                  </a:schemeClr>
                </a:solidFill>
                <a:latin typeface="Garamond" panose="02020404030301010803" pitchFamily="18" charset="0"/>
                <a:cs typeface="Calibri" panose="020F0502020204030204" pitchFamily="34" charset="0"/>
              </a:rPr>
              <a:t>Has an assessment of the impact on 5G on other industries and research been undertaken?</a:t>
            </a:r>
          </a:p>
          <a:p>
            <a:pPr marL="0" indent="0">
              <a:buNone/>
            </a:pPr>
            <a:endParaRPr lang="en-AU" sz="2800" dirty="0" smtClean="0">
              <a:solidFill>
                <a:schemeClr val="bg1">
                  <a:lumMod val="95000"/>
                  <a:lumOff val="5000"/>
                </a:schemeClr>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123229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4680" y="965914"/>
            <a:ext cx="7109472" cy="584775"/>
          </a:xfrm>
          <a:prstGeom prst="rect">
            <a:avLst/>
          </a:prstGeom>
          <a:noFill/>
        </p:spPr>
        <p:txBody>
          <a:bodyPr wrap="square" rtlCol="0">
            <a:spAutoFit/>
          </a:bodyPr>
          <a:lstStyle/>
          <a:p>
            <a:pPr algn="ctr"/>
            <a:r>
              <a:rPr lang="en-AU" sz="3200" b="1" dirty="0" smtClean="0">
                <a:solidFill>
                  <a:schemeClr val="bg1"/>
                </a:solidFill>
              </a:rPr>
              <a:t>RISK 9: HUMAN RIGHTS ABUSES</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9" name="Content Placeholder 2"/>
          <p:cNvSpPr>
            <a:spLocks noGrp="1"/>
          </p:cNvSpPr>
          <p:nvPr>
            <p:ph idx="1"/>
          </p:nvPr>
        </p:nvSpPr>
        <p:spPr>
          <a:xfrm>
            <a:off x="1141412" y="1700512"/>
            <a:ext cx="9905999" cy="4786611"/>
          </a:xfrm>
        </p:spPr>
        <p:txBody>
          <a:bodyPr>
            <a:normAutofit lnSpcReduction="10000"/>
          </a:bodyPr>
          <a:lstStyle/>
          <a:p>
            <a:pPr marL="0" indent="0">
              <a:buNone/>
            </a:pPr>
            <a:r>
              <a:rPr lang="en-AU" b="1" dirty="0">
                <a:solidFill>
                  <a:schemeClr val="bg1"/>
                </a:solidFill>
                <a:latin typeface="Garamond" panose="02020404030301010803" pitchFamily="18" charset="0"/>
              </a:rPr>
              <a:t>Is the wireless policy of every major Australian Party consistent with Human Rights?</a:t>
            </a:r>
          </a:p>
          <a:p>
            <a:pPr marL="0" indent="0">
              <a:buNone/>
            </a:pPr>
            <a:r>
              <a:rPr lang="en-AU" dirty="0" smtClean="0">
                <a:solidFill>
                  <a:schemeClr val="bg1"/>
                </a:solidFill>
                <a:latin typeface="Garamond" panose="02020404030301010803" pitchFamily="18" charset="0"/>
              </a:rPr>
              <a:t>To quote the UN NGO Document: </a:t>
            </a:r>
            <a:r>
              <a:rPr lang="x-none" dirty="0">
                <a:solidFill>
                  <a:schemeClr val="bg1"/>
                </a:solidFill>
                <a:latin typeface="Garamond" panose="02020404030301010803" pitchFamily="18" charset="0"/>
              </a:rPr>
              <a:t>A/HRC/40/NGO/217</a:t>
            </a:r>
            <a:endParaRPr lang="en-AU" dirty="0" smtClean="0">
              <a:solidFill>
                <a:schemeClr val="bg1"/>
              </a:solidFill>
              <a:latin typeface="Garamond" panose="02020404030301010803" pitchFamily="18" charset="0"/>
            </a:endParaRPr>
          </a:p>
          <a:p>
            <a:pPr marL="0" indent="0">
              <a:buNone/>
            </a:pPr>
            <a:r>
              <a:rPr lang="en-AU" i="1" dirty="0" smtClean="0">
                <a:solidFill>
                  <a:schemeClr val="bg1"/>
                </a:solidFill>
                <a:latin typeface="Garamond" panose="02020404030301010803" pitchFamily="18" charset="0"/>
              </a:rPr>
              <a:t>“The </a:t>
            </a:r>
            <a:r>
              <a:rPr lang="en-AU" i="1" dirty="0">
                <a:solidFill>
                  <a:schemeClr val="bg1"/>
                </a:solidFill>
                <a:latin typeface="Garamond" panose="02020404030301010803" pitchFamily="18" charset="0"/>
              </a:rPr>
              <a:t>deployment of 5G violates over 15 international agreements, treaties and recommendations, including article 7 of the International Covenant on Civil and Political Rights, which derives from the Nuremberg Code of 1947”</a:t>
            </a:r>
          </a:p>
          <a:p>
            <a:pPr marL="0" indent="0">
              <a:buNone/>
            </a:pPr>
            <a:r>
              <a:rPr lang="en-AU" dirty="0">
                <a:solidFill>
                  <a:schemeClr val="bg1"/>
                </a:solidFill>
                <a:latin typeface="Garamond" panose="02020404030301010803" pitchFamily="18" charset="0"/>
              </a:rPr>
              <a:t>“</a:t>
            </a:r>
            <a:r>
              <a:rPr lang="en-AU" i="1" dirty="0">
                <a:solidFill>
                  <a:schemeClr val="bg1"/>
                </a:solidFill>
                <a:latin typeface="Garamond" panose="02020404030301010803" pitchFamily="18" charset="0"/>
              </a:rPr>
              <a:t>5G together with  previous wireless tech is cruel, inhuman and degrading treatment under GA resolution 39/46</a:t>
            </a:r>
            <a:r>
              <a:rPr lang="en-AU" dirty="0" smtClean="0">
                <a:solidFill>
                  <a:schemeClr val="bg1"/>
                </a:solidFill>
                <a:latin typeface="Garamond" panose="02020404030301010803" pitchFamily="18" charset="0"/>
              </a:rPr>
              <a:t>”.</a:t>
            </a:r>
          </a:p>
          <a:p>
            <a:pPr marL="0" indent="0">
              <a:buNone/>
            </a:pPr>
            <a:r>
              <a:rPr lang="en-AU" dirty="0" smtClean="0">
                <a:solidFill>
                  <a:schemeClr val="bg1"/>
                </a:solidFill>
                <a:latin typeface="Garamond" panose="02020404030301010803" pitchFamily="18" charset="0"/>
              </a:rPr>
              <a:t>This sentiment was recently echoed by the PM of the UK in his recent UN GA address.</a:t>
            </a:r>
          </a:p>
        </p:txBody>
      </p:sp>
    </p:spTree>
    <p:extLst>
      <p:ext uri="{BB962C8B-B14F-4D97-AF65-F5344CB8AC3E}">
        <p14:creationId xmlns:p14="http://schemas.microsoft.com/office/powerpoint/2010/main" val="4049760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4680" y="965914"/>
            <a:ext cx="7948960" cy="584775"/>
          </a:xfrm>
          <a:prstGeom prst="rect">
            <a:avLst/>
          </a:prstGeom>
          <a:noFill/>
        </p:spPr>
        <p:txBody>
          <a:bodyPr wrap="square" rtlCol="0">
            <a:spAutoFit/>
          </a:bodyPr>
          <a:lstStyle/>
          <a:p>
            <a:pPr algn="ctr"/>
            <a:r>
              <a:rPr lang="en-AU" sz="3200" b="1" dirty="0" smtClean="0">
                <a:solidFill>
                  <a:schemeClr val="bg1"/>
                </a:solidFill>
              </a:rPr>
              <a:t>RISK 10: INSURANCE IMPLICATIONS</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9" name="Content Placeholder 2"/>
          <p:cNvSpPr>
            <a:spLocks noGrp="1"/>
          </p:cNvSpPr>
          <p:nvPr>
            <p:ph idx="1"/>
          </p:nvPr>
        </p:nvSpPr>
        <p:spPr>
          <a:xfrm>
            <a:off x="1141412" y="1700512"/>
            <a:ext cx="9905999" cy="4576302"/>
          </a:xfrm>
        </p:spPr>
        <p:txBody>
          <a:bodyPr>
            <a:normAutofit fontScale="85000" lnSpcReduction="20000"/>
          </a:bodyPr>
          <a:lstStyle/>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Harm to the Environment, Health and Safety (EHS) from electromagnetic radiation is uninsurable.  Ask the wireless industry to provide evidence of their coverage?</a:t>
            </a:r>
          </a:p>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Space law requires insurance – is it obtainable for satellite operators?</a:t>
            </a:r>
          </a:p>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Does industry shift risk to owners </a:t>
            </a:r>
            <a:r>
              <a:rPr lang="en-AU" sz="2800" dirty="0">
                <a:solidFill>
                  <a:schemeClr val="bg1">
                    <a:lumMod val="95000"/>
                    <a:lumOff val="5000"/>
                  </a:schemeClr>
                </a:solidFill>
                <a:latin typeface="Garamond" panose="02020404030301010803" pitchFamily="18" charset="0"/>
                <a:cs typeface="Calibri" panose="020F0502020204030204" pitchFamily="34" charset="0"/>
              </a:rPr>
              <a:t>of the land and buildings </a:t>
            </a:r>
            <a:r>
              <a:rPr lang="en-AU" sz="2800" dirty="0" smtClean="0">
                <a:solidFill>
                  <a:schemeClr val="bg1">
                    <a:lumMod val="95000"/>
                    <a:lumOff val="5000"/>
                  </a:schemeClr>
                </a:solidFill>
                <a:latin typeface="Garamond" panose="02020404030301010803" pitchFamily="18" charset="0"/>
                <a:cs typeface="Calibri" panose="020F0502020204030204" pitchFamily="34" charset="0"/>
              </a:rPr>
              <a:t>(third parties) where </a:t>
            </a:r>
            <a:r>
              <a:rPr lang="en-AU" sz="2800" dirty="0">
                <a:solidFill>
                  <a:schemeClr val="bg1">
                    <a:lumMod val="95000"/>
                    <a:lumOff val="5000"/>
                  </a:schemeClr>
                </a:solidFill>
                <a:latin typeface="Garamond" panose="02020404030301010803" pitchFamily="18" charset="0"/>
                <a:cs typeface="Calibri" panose="020F0502020204030204" pitchFamily="34" charset="0"/>
              </a:rPr>
              <a:t>wireless technology is </a:t>
            </a:r>
            <a:r>
              <a:rPr lang="en-AU" sz="2800" dirty="0" smtClean="0">
                <a:solidFill>
                  <a:schemeClr val="bg1">
                    <a:lumMod val="95000"/>
                    <a:lumOff val="5000"/>
                  </a:schemeClr>
                </a:solidFill>
                <a:latin typeface="Garamond" panose="02020404030301010803" pitchFamily="18" charset="0"/>
                <a:cs typeface="Calibri" panose="020F0502020204030204" pitchFamily="34" charset="0"/>
              </a:rPr>
              <a:t>installed?</a:t>
            </a:r>
          </a:p>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Is </a:t>
            </a:r>
            <a:r>
              <a:rPr lang="en-AU" sz="2800" dirty="0">
                <a:solidFill>
                  <a:schemeClr val="bg1">
                    <a:lumMod val="95000"/>
                    <a:lumOff val="5000"/>
                  </a:schemeClr>
                </a:solidFill>
                <a:latin typeface="Garamond" panose="02020404030301010803" pitchFamily="18" charset="0"/>
                <a:cs typeface="Calibri" panose="020F0502020204030204" pitchFamily="34" charset="0"/>
              </a:rPr>
              <a:t>insurance </a:t>
            </a:r>
            <a:r>
              <a:rPr lang="en-AU" sz="2800" dirty="0" smtClean="0">
                <a:solidFill>
                  <a:schemeClr val="bg1">
                    <a:lumMod val="95000"/>
                    <a:lumOff val="5000"/>
                  </a:schemeClr>
                </a:solidFill>
                <a:latin typeface="Garamond" panose="02020404030301010803" pitchFamily="18" charset="0"/>
                <a:cs typeface="Calibri" panose="020F0502020204030204" pitchFamily="34" charset="0"/>
              </a:rPr>
              <a:t>liability of the third party contractually disclosed?</a:t>
            </a:r>
          </a:p>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How can legitimate Government endorse a product </a:t>
            </a:r>
            <a:r>
              <a:rPr lang="en-AU" sz="2800" dirty="0">
                <a:solidFill>
                  <a:schemeClr val="bg1">
                    <a:lumMod val="95000"/>
                    <a:lumOff val="5000"/>
                  </a:schemeClr>
                </a:solidFill>
                <a:latin typeface="Garamond" panose="02020404030301010803" pitchFamily="18" charset="0"/>
                <a:cs typeface="Calibri" panose="020F0502020204030204" pitchFamily="34" charset="0"/>
              </a:rPr>
              <a:t>(other than smoking), </a:t>
            </a:r>
            <a:r>
              <a:rPr lang="en-AU" sz="2800" dirty="0" smtClean="0">
                <a:solidFill>
                  <a:schemeClr val="bg1">
                    <a:lumMod val="95000"/>
                    <a:lumOff val="5000"/>
                  </a:schemeClr>
                </a:solidFill>
                <a:latin typeface="Garamond" panose="02020404030301010803" pitchFamily="18" charset="0"/>
                <a:cs typeface="Calibri" panose="020F0502020204030204" pitchFamily="34" charset="0"/>
              </a:rPr>
              <a:t>that is uninsurable, or indeed promote such a product? </a:t>
            </a:r>
          </a:p>
          <a:p>
            <a:pPr marL="0" indent="0">
              <a:buNone/>
            </a:pPr>
            <a:r>
              <a:rPr lang="en-AU" sz="2800" b="1" dirty="0" smtClean="0">
                <a:solidFill>
                  <a:schemeClr val="bg1">
                    <a:lumMod val="95000"/>
                    <a:lumOff val="5000"/>
                  </a:schemeClr>
                </a:solidFill>
                <a:latin typeface="Garamond" panose="02020404030301010803" pitchFamily="18" charset="0"/>
                <a:cs typeface="Calibri" panose="020F0502020204030204" pitchFamily="34" charset="0"/>
              </a:rPr>
              <a:t>If the </a:t>
            </a:r>
            <a:r>
              <a:rPr lang="en-AU" sz="2800" b="1" dirty="0">
                <a:solidFill>
                  <a:schemeClr val="bg1">
                    <a:lumMod val="95000"/>
                    <a:lumOff val="5000"/>
                  </a:schemeClr>
                </a:solidFill>
                <a:latin typeface="Garamond" panose="02020404030301010803" pitchFamily="18" charset="0"/>
                <a:cs typeface="Calibri" panose="020F0502020204030204" pitchFamily="34" charset="0"/>
              </a:rPr>
              <a:t>risk is realised (uninsurable = inevitable) who pays</a:t>
            </a:r>
            <a:r>
              <a:rPr lang="en-AU" sz="2800" b="1" dirty="0" smtClean="0">
                <a:solidFill>
                  <a:schemeClr val="bg1">
                    <a:lumMod val="95000"/>
                    <a:lumOff val="5000"/>
                  </a:schemeClr>
                </a:solidFill>
                <a:latin typeface="Garamond" panose="02020404030301010803" pitchFamily="18" charset="0"/>
                <a:cs typeface="Calibri" panose="020F0502020204030204" pitchFamily="34" charset="0"/>
              </a:rPr>
              <a:t>?</a:t>
            </a:r>
          </a:p>
          <a:p>
            <a:pPr marL="0" indent="0">
              <a:buNone/>
            </a:pPr>
            <a:endParaRPr lang="en-AU" sz="2800" dirty="0">
              <a:solidFill>
                <a:schemeClr val="bg1">
                  <a:lumMod val="95000"/>
                  <a:lumOff val="5000"/>
                </a:schemeClr>
              </a:solidFill>
              <a:latin typeface="Garamond" panose="02020404030301010803" pitchFamily="18" charset="0"/>
              <a:cs typeface="Calibri" panose="020F0502020204030204" pitchFamily="34" charset="0"/>
            </a:endParaRPr>
          </a:p>
          <a:p>
            <a:pPr marL="0" indent="0">
              <a:buNone/>
            </a:pPr>
            <a:endParaRPr lang="en-AU" sz="2800" dirty="0" smtClean="0">
              <a:solidFill>
                <a:schemeClr val="bg1">
                  <a:lumMod val="95000"/>
                  <a:lumOff val="5000"/>
                </a:schemeClr>
              </a:solidFill>
              <a:latin typeface="Garamond" panose="02020404030301010803" pitchFamily="18" charset="0"/>
              <a:cs typeface="Calibri" panose="020F0502020204030204" pitchFamily="34" charset="0"/>
            </a:endParaRPr>
          </a:p>
          <a:p>
            <a:pPr marL="0" indent="0">
              <a:buNone/>
            </a:pPr>
            <a:endParaRPr lang="en-AU" sz="2800" dirty="0" smtClean="0">
              <a:solidFill>
                <a:schemeClr val="bg1">
                  <a:lumMod val="95000"/>
                  <a:lumOff val="5000"/>
                </a:schemeClr>
              </a:solidFill>
              <a:latin typeface="Garamond" panose="02020404030301010803" pitchFamily="18" charset="0"/>
              <a:cs typeface="Calibri" panose="020F0502020204030204" pitchFamily="34" charset="0"/>
            </a:endParaRPr>
          </a:p>
          <a:p>
            <a:pPr marL="0" indent="0">
              <a:buNone/>
            </a:pPr>
            <a:endParaRPr lang="en-AU" sz="2800" dirty="0" smtClean="0">
              <a:solidFill>
                <a:schemeClr val="bg1">
                  <a:lumMod val="95000"/>
                  <a:lumOff val="5000"/>
                </a:schemeClr>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1699515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93521" y="965914"/>
            <a:ext cx="9195944" cy="584775"/>
          </a:xfrm>
          <a:prstGeom prst="rect">
            <a:avLst/>
          </a:prstGeom>
          <a:noFill/>
        </p:spPr>
        <p:txBody>
          <a:bodyPr wrap="square" rtlCol="0">
            <a:spAutoFit/>
          </a:bodyPr>
          <a:lstStyle/>
          <a:p>
            <a:pPr algn="ctr"/>
            <a:r>
              <a:rPr lang="en-AU" sz="3200" b="1" dirty="0" smtClean="0">
                <a:solidFill>
                  <a:schemeClr val="bg1"/>
                </a:solidFill>
              </a:rPr>
              <a:t>RISK 11: DISCLOSURES, CORPORATIONS LAW</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7" name="Content Placeholder 2"/>
          <p:cNvSpPr>
            <a:spLocks noGrp="1"/>
          </p:cNvSpPr>
          <p:nvPr>
            <p:ph idx="1"/>
          </p:nvPr>
        </p:nvSpPr>
        <p:spPr>
          <a:xfrm>
            <a:off x="1141412" y="1843076"/>
            <a:ext cx="9905999" cy="4466283"/>
          </a:xfrm>
        </p:spPr>
        <p:txBody>
          <a:bodyPr>
            <a:normAutofit fontScale="77500" lnSpcReduction="20000"/>
          </a:bodyPr>
          <a:lstStyle/>
          <a:p>
            <a:pPr marL="0" indent="0">
              <a:buNone/>
            </a:pPr>
            <a:r>
              <a:rPr lang="en-AU" sz="3400" dirty="0" smtClean="0">
                <a:solidFill>
                  <a:schemeClr val="bg1">
                    <a:lumMod val="95000"/>
                    <a:lumOff val="5000"/>
                  </a:schemeClr>
                </a:solidFill>
                <a:latin typeface="Garamond" panose="02020404030301010803" pitchFamily="18" charset="0"/>
                <a:cs typeface="Calibri" panose="020F0502020204030204" pitchFamily="34" charset="0"/>
              </a:rPr>
              <a:t>Telecommunications Companies acknowledge risk of harm in their annual reports to shareholders as being of a material nature.</a:t>
            </a:r>
          </a:p>
          <a:p>
            <a:pPr marL="0" indent="0">
              <a:buNone/>
            </a:pPr>
            <a:r>
              <a:rPr lang="en-AU" sz="2300" dirty="0">
                <a:solidFill>
                  <a:srgbClr val="002060"/>
                </a:solidFill>
                <a:latin typeface="Garamond" panose="02020404030301010803" pitchFamily="18" charset="0"/>
              </a:rPr>
              <a:t>E.g. Telstra 2017 </a:t>
            </a:r>
            <a:r>
              <a:rPr lang="en-AU" sz="2300" u="sng" dirty="0">
                <a:solidFill>
                  <a:srgbClr val="002060"/>
                </a:solidFill>
                <a:latin typeface="Garamond" panose="02020404030301010803" pitchFamily="18" charset="0"/>
              </a:rPr>
              <a:t>Annual report</a:t>
            </a:r>
            <a:r>
              <a:rPr lang="en-AU" sz="2300" dirty="0">
                <a:solidFill>
                  <a:srgbClr val="002060"/>
                </a:solidFill>
                <a:latin typeface="Garamond" panose="02020404030301010803" pitchFamily="18" charset="0"/>
              </a:rPr>
              <a:t>, page 16.  ‘Material Risks’ as disclosed to shareholders (</a:t>
            </a:r>
            <a:r>
              <a:rPr lang="en-AU" sz="2300" u="sng" dirty="0">
                <a:solidFill>
                  <a:srgbClr val="002060"/>
                </a:solidFill>
                <a:latin typeface="Garamond" panose="02020404030301010803" pitchFamily="18" charset="0"/>
                <a:hlinkClick r:id="rId3"/>
              </a:rPr>
              <a:t>https://www.telstra.com.au/content/dam/tcom/about-us/investors/pdf-e/Annual-Report-2017.PDF</a:t>
            </a:r>
            <a:r>
              <a:rPr lang="en-AU" sz="2300" dirty="0">
                <a:solidFill>
                  <a:srgbClr val="002060"/>
                </a:solidFill>
                <a:latin typeface="Garamond" panose="02020404030301010803" pitchFamily="18" charset="0"/>
              </a:rPr>
              <a:t>  ).  There you will note under the heading “People, culture and safety”.  Telstra carry “Health, Safety and  Environmental (HSE) risk…that may arise from use of our products such as electromagnetic energy”.</a:t>
            </a:r>
            <a:endParaRPr lang="en-AU" sz="2300" dirty="0">
              <a:solidFill>
                <a:srgbClr val="002060"/>
              </a:solidFill>
              <a:latin typeface="Garamond" panose="02020404030301010803" pitchFamily="18" charset="0"/>
              <a:cs typeface="Calibri" panose="020F0502020204030204" pitchFamily="34" charset="0"/>
            </a:endParaRPr>
          </a:p>
          <a:p>
            <a:pPr marL="0" indent="0">
              <a:buNone/>
            </a:pPr>
            <a:r>
              <a:rPr lang="en-AU" sz="3400" dirty="0" smtClean="0">
                <a:solidFill>
                  <a:schemeClr val="bg1">
                    <a:lumMod val="95000"/>
                    <a:lumOff val="5000"/>
                  </a:schemeClr>
                </a:solidFill>
                <a:latin typeface="Garamond" panose="02020404030301010803" pitchFamily="18" charset="0"/>
                <a:cs typeface="Calibri" panose="020F0502020204030204" pitchFamily="34" charset="0"/>
              </a:rPr>
              <a:t>If companies become further reliant on wireless technology (e.g. 5G) and the uninsurable risk is realised, </a:t>
            </a:r>
            <a:r>
              <a:rPr lang="en-AU" sz="3400" b="1" dirty="0" smtClean="0">
                <a:solidFill>
                  <a:schemeClr val="bg1">
                    <a:lumMod val="95000"/>
                    <a:lumOff val="5000"/>
                  </a:schemeClr>
                </a:solidFill>
                <a:latin typeface="Garamond" panose="02020404030301010803" pitchFamily="18" charset="0"/>
                <a:cs typeface="Calibri" panose="020F0502020204030204" pitchFamily="34" charset="0"/>
              </a:rPr>
              <a:t>what impact will that have on shareholder value?   </a:t>
            </a:r>
            <a:r>
              <a:rPr lang="en-AU" sz="3400" dirty="0" smtClean="0">
                <a:solidFill>
                  <a:schemeClr val="bg1">
                    <a:lumMod val="95000"/>
                    <a:lumOff val="5000"/>
                  </a:schemeClr>
                </a:solidFill>
                <a:latin typeface="Garamond" panose="02020404030301010803" pitchFamily="18" charset="0"/>
                <a:cs typeface="Calibri" panose="020F0502020204030204" pitchFamily="34" charset="0"/>
              </a:rPr>
              <a:t>Perhaps TPG was wise to heed “rational community concerns” over risk of harm to health in relation to 5G?</a:t>
            </a:r>
          </a:p>
          <a:p>
            <a:pPr marL="0" indent="0">
              <a:buNone/>
            </a:pPr>
            <a:r>
              <a:rPr lang="en-AU" sz="2000" u="sng" dirty="0">
                <a:hlinkClick r:id="rId4"/>
              </a:rPr>
              <a:t>https://www.smh.com.au/business/companies/tpg-claims-it-abandoned-mobile-network-due-to-health-fears-20190917-p52s5s.html</a:t>
            </a:r>
            <a:endParaRPr lang="en-AU" sz="2000" dirty="0"/>
          </a:p>
          <a:p>
            <a:pPr marL="0" indent="0">
              <a:buNone/>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a:p>
            <a:pPr marL="0" indent="0">
              <a:buNone/>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a:p>
            <a:pPr marL="0" indent="0">
              <a:buNone/>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355807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93521" y="965914"/>
            <a:ext cx="9195944" cy="584775"/>
          </a:xfrm>
          <a:prstGeom prst="rect">
            <a:avLst/>
          </a:prstGeom>
          <a:noFill/>
        </p:spPr>
        <p:txBody>
          <a:bodyPr wrap="square" rtlCol="0">
            <a:spAutoFit/>
          </a:bodyPr>
          <a:lstStyle/>
          <a:p>
            <a:pPr algn="ctr"/>
            <a:r>
              <a:rPr lang="en-AU" sz="3200" b="1" dirty="0" smtClean="0">
                <a:solidFill>
                  <a:schemeClr val="bg1"/>
                </a:solidFill>
              </a:rPr>
              <a:t>RISK 12: PUBLIC DISCLOSURES</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7" name="Content Placeholder 2"/>
          <p:cNvSpPr>
            <a:spLocks noGrp="1"/>
          </p:cNvSpPr>
          <p:nvPr>
            <p:ph idx="1"/>
          </p:nvPr>
        </p:nvSpPr>
        <p:spPr>
          <a:xfrm>
            <a:off x="1141412" y="1843076"/>
            <a:ext cx="9905999" cy="4466283"/>
          </a:xfrm>
        </p:spPr>
        <p:txBody>
          <a:bodyPr>
            <a:normAutofit fontScale="92500" lnSpcReduction="20000"/>
          </a:bodyPr>
          <a:lstStyle/>
          <a:p>
            <a:pPr marL="0" indent="0">
              <a:buNone/>
            </a:pPr>
            <a:r>
              <a:rPr lang="en-AU" sz="3100" dirty="0" smtClean="0">
                <a:solidFill>
                  <a:schemeClr val="bg1">
                    <a:lumMod val="95000"/>
                    <a:lumOff val="5000"/>
                  </a:schemeClr>
                </a:solidFill>
                <a:latin typeface="Garamond" panose="02020404030301010803" pitchFamily="18" charset="0"/>
                <a:cs typeface="Calibri" panose="020F0502020204030204" pitchFamily="34" charset="0"/>
              </a:rPr>
              <a:t>There seems to be a clear conflict between disclosures of risk to health to shareholders and disclosures of risk to health to the general public.</a:t>
            </a:r>
          </a:p>
          <a:p>
            <a:pPr marL="0" indent="0">
              <a:buNone/>
            </a:pPr>
            <a:r>
              <a:rPr lang="en-AU" sz="3100" dirty="0" smtClean="0">
                <a:solidFill>
                  <a:schemeClr val="bg1">
                    <a:lumMod val="95000"/>
                    <a:lumOff val="5000"/>
                  </a:schemeClr>
                </a:solidFill>
                <a:latin typeface="Garamond" panose="02020404030301010803" pitchFamily="18" charset="0"/>
                <a:cs typeface="Calibri" panose="020F0502020204030204" pitchFamily="34" charset="0"/>
              </a:rPr>
              <a:t>ACMA and corporations law places an obligation on telecommunication companies to manage risk.  Those risk assessments (as relates to health) should be disclosed, if not by publicly traded corporations, then by NBN, which is after-all funded by taxpayers.</a:t>
            </a:r>
          </a:p>
          <a:p>
            <a:pPr marL="0" indent="0">
              <a:buNone/>
            </a:pPr>
            <a:r>
              <a:rPr lang="en-AU" sz="3100" b="1" dirty="0">
                <a:solidFill>
                  <a:schemeClr val="bg1">
                    <a:lumMod val="95000"/>
                    <a:lumOff val="5000"/>
                  </a:schemeClr>
                </a:solidFill>
                <a:latin typeface="Garamond" panose="02020404030301010803" pitchFamily="18" charset="0"/>
                <a:cs typeface="Calibri" panose="020F0502020204030204" pitchFamily="34" charset="0"/>
              </a:rPr>
              <a:t>What is the role of the ‘Corporate Watchdog’?</a:t>
            </a:r>
          </a:p>
          <a:p>
            <a:pPr marL="0" indent="0">
              <a:buNone/>
            </a:pPr>
            <a:endParaRPr lang="en-AU" sz="3100" dirty="0" smtClean="0">
              <a:solidFill>
                <a:schemeClr val="bg1">
                  <a:lumMod val="95000"/>
                  <a:lumOff val="5000"/>
                </a:schemeClr>
              </a:solidFill>
              <a:latin typeface="Garamond" panose="02020404030301010803" pitchFamily="18" charset="0"/>
              <a:cs typeface="Calibri" panose="020F0502020204030204" pitchFamily="34" charset="0"/>
            </a:endParaRPr>
          </a:p>
          <a:p>
            <a:pPr marL="0" indent="0">
              <a:buNone/>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a:p>
            <a:pPr marL="0" indent="0">
              <a:buNone/>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a:p>
            <a:pPr marL="0" indent="0">
              <a:buNone/>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1656991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9449" y="965914"/>
            <a:ext cx="9623685" cy="584775"/>
          </a:xfrm>
          <a:prstGeom prst="rect">
            <a:avLst/>
          </a:prstGeom>
          <a:noFill/>
        </p:spPr>
        <p:txBody>
          <a:bodyPr wrap="square" rtlCol="0">
            <a:spAutoFit/>
          </a:bodyPr>
          <a:lstStyle/>
          <a:p>
            <a:pPr algn="ctr"/>
            <a:r>
              <a:rPr lang="en-AU" sz="3200" b="1" dirty="0" smtClean="0">
                <a:solidFill>
                  <a:schemeClr val="bg1"/>
                </a:solidFill>
              </a:rPr>
              <a:t>RISK13: RISK OF HARM</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843077"/>
            <a:ext cx="9905999" cy="4644046"/>
          </a:xfrm>
        </p:spPr>
        <p:txBody>
          <a:bodyPr>
            <a:normAutofit/>
          </a:bodyPr>
          <a:lstStyle/>
          <a:p>
            <a:pPr marL="0" indent="0">
              <a:buNone/>
            </a:pPr>
            <a:r>
              <a:rPr lang="en-AU" dirty="0">
                <a:solidFill>
                  <a:schemeClr val="bg1">
                    <a:lumMod val="95000"/>
                    <a:lumOff val="5000"/>
                  </a:schemeClr>
                </a:solidFill>
                <a:latin typeface="Garamond" panose="02020404030301010803" pitchFamily="18" charset="0"/>
              </a:rPr>
              <a:t>T</a:t>
            </a:r>
            <a:r>
              <a:rPr lang="en-AU" dirty="0" smtClean="0">
                <a:solidFill>
                  <a:schemeClr val="bg1">
                    <a:lumMod val="95000"/>
                    <a:lumOff val="5000"/>
                  </a:schemeClr>
                </a:solidFill>
                <a:latin typeface="Garamond" panose="02020404030301010803" pitchFamily="18" charset="0"/>
              </a:rPr>
              <a:t>he science and the medicine and the statistics show overwhelming evidence of </a:t>
            </a:r>
            <a:r>
              <a:rPr lang="en-AU" u="sng" dirty="0" smtClean="0">
                <a:solidFill>
                  <a:srgbClr val="FF0000"/>
                </a:solidFill>
                <a:latin typeface="Garamond" panose="02020404030301010803" pitchFamily="18" charset="0"/>
              </a:rPr>
              <a:t>risk of harm</a:t>
            </a:r>
            <a:r>
              <a:rPr lang="en-AU" u="sng" dirty="0" smtClean="0">
                <a:solidFill>
                  <a:schemeClr val="bg1">
                    <a:lumMod val="95000"/>
                    <a:lumOff val="5000"/>
                  </a:schemeClr>
                </a:solidFill>
                <a:latin typeface="Garamond" panose="02020404030301010803" pitchFamily="18" charset="0"/>
              </a:rPr>
              <a:t>.</a:t>
            </a:r>
          </a:p>
          <a:p>
            <a:pPr marL="0" indent="0">
              <a:buNone/>
            </a:pPr>
            <a:r>
              <a:rPr lang="en-AU" dirty="0" smtClean="0">
                <a:solidFill>
                  <a:schemeClr val="bg1">
                    <a:lumMod val="95000"/>
                    <a:lumOff val="5000"/>
                  </a:schemeClr>
                </a:solidFill>
                <a:latin typeface="Garamond" panose="02020404030301010803" pitchFamily="18" charset="0"/>
              </a:rPr>
              <a:t>“Risk of harm” does NOT equal “Safe”.</a:t>
            </a:r>
          </a:p>
          <a:p>
            <a:pPr marL="0" indent="0">
              <a:buNone/>
            </a:pPr>
            <a:r>
              <a:rPr lang="en-AU" dirty="0" smtClean="0">
                <a:solidFill>
                  <a:schemeClr val="bg1">
                    <a:lumMod val="95000"/>
                    <a:lumOff val="5000"/>
                  </a:schemeClr>
                </a:solidFill>
                <a:latin typeface="Garamond" panose="02020404030301010803" pitchFamily="18" charset="0"/>
              </a:rPr>
              <a:t>Harm to Environment, Health, Safety from EMR is:</a:t>
            </a:r>
          </a:p>
          <a:p>
            <a:pPr marL="0" indent="0">
              <a:buNone/>
            </a:pPr>
            <a:r>
              <a:rPr lang="en-AU" dirty="0">
                <a:solidFill>
                  <a:schemeClr val="bg1">
                    <a:lumMod val="95000"/>
                    <a:lumOff val="5000"/>
                  </a:schemeClr>
                </a:solidFill>
                <a:latin typeface="Garamond" panose="02020404030301010803" pitchFamily="18" charset="0"/>
              </a:rPr>
              <a:t>	</a:t>
            </a:r>
            <a:r>
              <a:rPr lang="en-AU" dirty="0" smtClean="0">
                <a:solidFill>
                  <a:schemeClr val="bg1">
                    <a:lumMod val="95000"/>
                    <a:lumOff val="5000"/>
                  </a:schemeClr>
                </a:solidFill>
                <a:latin typeface="Garamond" panose="02020404030301010803" pitchFamily="18" charset="0"/>
              </a:rPr>
              <a:t>- recommended to be uninsurable by Lloyds of London!</a:t>
            </a:r>
          </a:p>
          <a:p>
            <a:pPr marL="0" indent="0">
              <a:buNone/>
            </a:pPr>
            <a:r>
              <a:rPr lang="en-AU" dirty="0">
                <a:solidFill>
                  <a:schemeClr val="bg1">
                    <a:lumMod val="95000"/>
                    <a:lumOff val="5000"/>
                  </a:schemeClr>
                </a:solidFill>
                <a:latin typeface="Garamond" panose="02020404030301010803" pitchFamily="18" charset="0"/>
              </a:rPr>
              <a:t>	</a:t>
            </a:r>
            <a:r>
              <a:rPr lang="en-AU" dirty="0" smtClean="0">
                <a:solidFill>
                  <a:schemeClr val="bg1">
                    <a:lumMod val="95000"/>
                    <a:lumOff val="5000"/>
                  </a:schemeClr>
                </a:solidFill>
                <a:latin typeface="Garamond" panose="02020404030301010803" pitchFamily="18" charset="0"/>
              </a:rPr>
              <a:t>- A </a:t>
            </a:r>
            <a:r>
              <a:rPr lang="en-AU" u="sng" dirty="0" smtClean="0">
                <a:solidFill>
                  <a:schemeClr val="bg1">
                    <a:lumMod val="95000"/>
                    <a:lumOff val="5000"/>
                  </a:schemeClr>
                </a:solidFill>
                <a:latin typeface="Garamond" panose="02020404030301010803" pitchFamily="18" charset="0"/>
              </a:rPr>
              <a:t>material </a:t>
            </a:r>
            <a:r>
              <a:rPr lang="en-AU" u="sng" dirty="0">
                <a:solidFill>
                  <a:schemeClr val="bg1">
                    <a:lumMod val="95000"/>
                    <a:lumOff val="5000"/>
                  </a:schemeClr>
                </a:solidFill>
                <a:latin typeface="Garamond" panose="02020404030301010803" pitchFamily="18" charset="0"/>
              </a:rPr>
              <a:t>risk </a:t>
            </a:r>
            <a:r>
              <a:rPr lang="en-AU" dirty="0">
                <a:solidFill>
                  <a:schemeClr val="bg1">
                    <a:lumMod val="95000"/>
                    <a:lumOff val="5000"/>
                  </a:schemeClr>
                </a:solidFill>
                <a:latin typeface="Garamond" panose="02020404030301010803" pitchFamily="18" charset="0"/>
              </a:rPr>
              <a:t> </a:t>
            </a:r>
            <a:r>
              <a:rPr lang="en-AU" dirty="0" smtClean="0">
                <a:solidFill>
                  <a:schemeClr val="bg1">
                    <a:lumMod val="95000"/>
                    <a:lumOff val="5000"/>
                  </a:schemeClr>
                </a:solidFill>
                <a:latin typeface="Garamond" panose="02020404030301010803" pitchFamily="18" charset="0"/>
              </a:rPr>
              <a:t>(highest risk) in </a:t>
            </a:r>
            <a:r>
              <a:rPr lang="en-AU" dirty="0">
                <a:solidFill>
                  <a:schemeClr val="bg1">
                    <a:lumMod val="95000"/>
                    <a:lumOff val="5000"/>
                  </a:schemeClr>
                </a:solidFill>
                <a:latin typeface="Garamond" panose="02020404030301010803" pitchFamily="18" charset="0"/>
              </a:rPr>
              <a:t>annual </a:t>
            </a:r>
            <a:r>
              <a:rPr lang="en-AU" dirty="0" smtClean="0">
                <a:solidFill>
                  <a:schemeClr val="bg1">
                    <a:lumMod val="95000"/>
                    <a:lumOff val="5000"/>
                  </a:schemeClr>
                </a:solidFill>
                <a:latin typeface="Garamond" panose="02020404030301010803" pitchFamily="18" charset="0"/>
              </a:rPr>
              <a:t>reports of </a:t>
            </a:r>
            <a:r>
              <a:rPr lang="en-AU" dirty="0" err="1" smtClean="0">
                <a:solidFill>
                  <a:schemeClr val="bg1">
                    <a:lumMod val="95000"/>
                    <a:lumOff val="5000"/>
                  </a:schemeClr>
                </a:solidFill>
                <a:latin typeface="Garamond" panose="02020404030301010803" pitchFamily="18" charset="0"/>
              </a:rPr>
              <a:t>telcos</a:t>
            </a:r>
            <a:r>
              <a:rPr lang="en-AU" dirty="0" smtClean="0">
                <a:solidFill>
                  <a:schemeClr val="bg1">
                    <a:lumMod val="95000"/>
                    <a:lumOff val="5000"/>
                  </a:schemeClr>
                </a:solidFill>
                <a:latin typeface="Garamond" panose="02020404030301010803" pitchFamily="18" charset="0"/>
              </a:rPr>
              <a:t>.</a:t>
            </a:r>
          </a:p>
          <a:p>
            <a:pPr marL="0" indent="0">
              <a:buNone/>
            </a:pPr>
            <a:r>
              <a:rPr lang="en-AU" dirty="0" smtClean="0">
                <a:solidFill>
                  <a:schemeClr val="bg1">
                    <a:lumMod val="95000"/>
                    <a:lumOff val="5000"/>
                  </a:schemeClr>
                </a:solidFill>
                <a:latin typeface="Garamond" panose="02020404030301010803" pitchFamily="18" charset="0"/>
              </a:rPr>
              <a:t>Not a “small risk”.  Small risks are insurable and NOT material.</a:t>
            </a:r>
          </a:p>
          <a:p>
            <a:pPr marL="0" indent="0">
              <a:buNone/>
            </a:pPr>
            <a:endParaRPr lang="en-AU" dirty="0">
              <a:solidFill>
                <a:schemeClr val="bg1">
                  <a:lumMod val="95000"/>
                  <a:lumOff val="5000"/>
                </a:schemeClr>
              </a:solidFill>
              <a:latin typeface="Garamond" panose="02020404030301010803" pitchFamily="18" charset="0"/>
            </a:endParaRPr>
          </a:p>
        </p:txBody>
      </p:sp>
    </p:spTree>
    <p:extLst>
      <p:ext uri="{BB962C8B-B14F-4D97-AF65-F5344CB8AC3E}">
        <p14:creationId xmlns:p14="http://schemas.microsoft.com/office/powerpoint/2010/main" val="1201799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9449" y="965914"/>
            <a:ext cx="9623685" cy="584775"/>
          </a:xfrm>
          <a:prstGeom prst="rect">
            <a:avLst/>
          </a:prstGeom>
          <a:noFill/>
        </p:spPr>
        <p:txBody>
          <a:bodyPr wrap="square" rtlCol="0">
            <a:spAutoFit/>
          </a:bodyPr>
          <a:lstStyle/>
          <a:p>
            <a:pPr algn="ctr"/>
            <a:r>
              <a:rPr lang="en-AU" sz="3200" b="1" dirty="0" smtClean="0">
                <a:solidFill>
                  <a:schemeClr val="bg1"/>
                </a:solidFill>
              </a:rPr>
              <a:t>RISK OF HARM, AN UNDENIABLE FACT</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843077"/>
            <a:ext cx="9905999" cy="4644046"/>
          </a:xfrm>
        </p:spPr>
        <p:txBody>
          <a:bodyPr>
            <a:normAutofit lnSpcReduction="10000"/>
          </a:bodyPr>
          <a:lstStyle/>
          <a:p>
            <a:pPr marL="0" indent="0">
              <a:buNone/>
            </a:pPr>
            <a:r>
              <a:rPr lang="en-AU" dirty="0" smtClean="0">
                <a:solidFill>
                  <a:schemeClr val="bg1">
                    <a:lumMod val="95000"/>
                    <a:lumOff val="5000"/>
                  </a:schemeClr>
                </a:solidFill>
                <a:latin typeface="Garamond" panose="02020404030301010803" pitchFamily="18" charset="0"/>
              </a:rPr>
              <a:t>ARPANSA’s web site acknowledges: “</a:t>
            </a:r>
            <a:r>
              <a:rPr lang="en-AU" dirty="0" smtClean="0">
                <a:solidFill>
                  <a:srgbClr val="FF0000"/>
                </a:solidFill>
                <a:latin typeface="Garamond" panose="02020404030301010803" pitchFamily="18" charset="0"/>
              </a:rPr>
              <a:t>risk of harm</a:t>
            </a:r>
            <a:r>
              <a:rPr lang="en-AU" dirty="0" smtClean="0">
                <a:solidFill>
                  <a:schemeClr val="bg1">
                    <a:lumMod val="95000"/>
                    <a:lumOff val="5000"/>
                  </a:schemeClr>
                </a:solidFill>
                <a:latin typeface="Garamond" panose="02020404030301010803" pitchFamily="18" charset="0"/>
              </a:rPr>
              <a:t>”</a:t>
            </a:r>
          </a:p>
          <a:p>
            <a:pPr marL="0" indent="0">
              <a:buNone/>
            </a:pPr>
            <a:r>
              <a:rPr lang="en-AU" dirty="0" smtClean="0">
                <a:solidFill>
                  <a:schemeClr val="bg1">
                    <a:lumMod val="95000"/>
                    <a:lumOff val="5000"/>
                  </a:schemeClr>
                </a:solidFill>
                <a:latin typeface="Garamond" panose="02020404030301010803" pitchFamily="18" charset="0"/>
              </a:rPr>
              <a:t>WHO (IARC): 2B Carcinogen = “</a:t>
            </a:r>
            <a:r>
              <a:rPr lang="en-AU" dirty="0" smtClean="0">
                <a:solidFill>
                  <a:srgbClr val="FF0000"/>
                </a:solidFill>
                <a:latin typeface="Garamond" panose="02020404030301010803" pitchFamily="18" charset="0"/>
              </a:rPr>
              <a:t>risk of harm</a:t>
            </a:r>
            <a:r>
              <a:rPr lang="en-AU" dirty="0" smtClean="0">
                <a:solidFill>
                  <a:schemeClr val="bg1">
                    <a:lumMod val="95000"/>
                    <a:lumOff val="5000"/>
                  </a:schemeClr>
                </a:solidFill>
                <a:latin typeface="Garamond" panose="02020404030301010803" pitchFamily="18" charset="0"/>
              </a:rPr>
              <a:t>” (note that international pressure is mounting to list EMR as a definite carcinogen).</a:t>
            </a:r>
          </a:p>
          <a:p>
            <a:pPr marL="0" indent="0">
              <a:buNone/>
            </a:pPr>
            <a:r>
              <a:rPr lang="en-AU" dirty="0" smtClean="0">
                <a:solidFill>
                  <a:schemeClr val="bg1">
                    <a:lumMod val="95000"/>
                    <a:lumOff val="5000"/>
                  </a:schemeClr>
                </a:solidFill>
                <a:latin typeface="Garamond" panose="02020404030301010803" pitchFamily="18" charset="0"/>
              </a:rPr>
              <a:t>Pollutant (in law) </a:t>
            </a:r>
            <a:r>
              <a:rPr lang="en-AU" dirty="0">
                <a:solidFill>
                  <a:schemeClr val="bg1">
                    <a:lumMod val="95000"/>
                    <a:lumOff val="5000"/>
                  </a:schemeClr>
                </a:solidFill>
                <a:latin typeface="Garamond" panose="02020404030301010803" pitchFamily="18" charset="0"/>
              </a:rPr>
              <a:t>= “</a:t>
            </a:r>
            <a:r>
              <a:rPr lang="en-AU" dirty="0">
                <a:solidFill>
                  <a:srgbClr val="FF0000"/>
                </a:solidFill>
                <a:latin typeface="Garamond" panose="02020404030301010803" pitchFamily="18" charset="0"/>
              </a:rPr>
              <a:t>risk of harm</a:t>
            </a:r>
            <a:r>
              <a:rPr lang="en-AU" dirty="0">
                <a:solidFill>
                  <a:schemeClr val="bg1">
                    <a:lumMod val="95000"/>
                    <a:lumOff val="5000"/>
                  </a:schemeClr>
                </a:solidFill>
                <a:latin typeface="Garamond" panose="02020404030301010803" pitchFamily="18" charset="0"/>
              </a:rPr>
              <a:t>”</a:t>
            </a:r>
          </a:p>
          <a:p>
            <a:pPr marL="0" indent="0">
              <a:buNone/>
            </a:pPr>
            <a:r>
              <a:rPr lang="en-AU" dirty="0" smtClean="0">
                <a:solidFill>
                  <a:schemeClr val="bg1">
                    <a:lumMod val="95000"/>
                    <a:lumOff val="5000"/>
                  </a:schemeClr>
                </a:solidFill>
                <a:latin typeface="Garamond" panose="02020404030301010803" pitchFamily="18" charset="0"/>
              </a:rPr>
              <a:t>Uninsurable = “</a:t>
            </a:r>
            <a:r>
              <a:rPr lang="en-AU" dirty="0" smtClean="0">
                <a:solidFill>
                  <a:srgbClr val="FF0000"/>
                </a:solidFill>
                <a:latin typeface="Garamond" panose="02020404030301010803" pitchFamily="18" charset="0"/>
              </a:rPr>
              <a:t>risk of harm</a:t>
            </a:r>
            <a:r>
              <a:rPr lang="en-AU" dirty="0" smtClean="0">
                <a:solidFill>
                  <a:schemeClr val="bg1">
                    <a:lumMod val="95000"/>
                    <a:lumOff val="5000"/>
                  </a:schemeClr>
                </a:solidFill>
                <a:latin typeface="Garamond" panose="02020404030301010803" pitchFamily="18" charset="0"/>
              </a:rPr>
              <a:t>”</a:t>
            </a:r>
          </a:p>
          <a:p>
            <a:pPr marL="0" indent="0">
              <a:buNone/>
            </a:pPr>
            <a:r>
              <a:rPr lang="en-AU" dirty="0" smtClean="0">
                <a:solidFill>
                  <a:schemeClr val="bg1">
                    <a:lumMod val="95000"/>
                    <a:lumOff val="5000"/>
                  </a:schemeClr>
                </a:solidFill>
                <a:latin typeface="Garamond" panose="02020404030301010803" pitchFamily="18" charset="0"/>
              </a:rPr>
              <a:t>Material risk to corporations = “</a:t>
            </a:r>
            <a:r>
              <a:rPr lang="en-AU" dirty="0" smtClean="0">
                <a:solidFill>
                  <a:srgbClr val="FF0000"/>
                </a:solidFill>
                <a:latin typeface="Garamond" panose="02020404030301010803" pitchFamily="18" charset="0"/>
              </a:rPr>
              <a:t>risk of harm</a:t>
            </a:r>
            <a:r>
              <a:rPr lang="en-AU" dirty="0" smtClean="0">
                <a:solidFill>
                  <a:schemeClr val="bg1">
                    <a:lumMod val="95000"/>
                    <a:lumOff val="5000"/>
                  </a:schemeClr>
                </a:solidFill>
                <a:latin typeface="Garamond" panose="02020404030301010803" pitchFamily="18" charset="0"/>
              </a:rPr>
              <a:t>”</a:t>
            </a:r>
          </a:p>
          <a:p>
            <a:pPr marL="0" indent="0">
              <a:buNone/>
            </a:pPr>
            <a:r>
              <a:rPr lang="en-AU" dirty="0" smtClean="0">
                <a:solidFill>
                  <a:schemeClr val="bg1">
                    <a:lumMod val="95000"/>
                    <a:lumOff val="5000"/>
                  </a:schemeClr>
                </a:solidFill>
                <a:latin typeface="Garamond" panose="02020404030301010803" pitchFamily="18" charset="0"/>
              </a:rPr>
              <a:t>Body of evidence (research) = “</a:t>
            </a:r>
            <a:r>
              <a:rPr lang="en-AU" dirty="0" smtClean="0">
                <a:solidFill>
                  <a:srgbClr val="FF0000"/>
                </a:solidFill>
                <a:latin typeface="Garamond" panose="02020404030301010803" pitchFamily="18" charset="0"/>
              </a:rPr>
              <a:t>risk of Harm</a:t>
            </a:r>
            <a:r>
              <a:rPr lang="en-AU" dirty="0" smtClean="0">
                <a:solidFill>
                  <a:schemeClr val="bg1">
                    <a:lumMod val="95000"/>
                    <a:lumOff val="5000"/>
                  </a:schemeClr>
                </a:solidFill>
                <a:latin typeface="Garamond" panose="02020404030301010803" pitchFamily="18" charset="0"/>
              </a:rPr>
              <a:t>”</a:t>
            </a:r>
          </a:p>
          <a:p>
            <a:pPr marL="0" indent="0">
              <a:buNone/>
            </a:pPr>
            <a:r>
              <a:rPr lang="en-AU" dirty="0">
                <a:solidFill>
                  <a:schemeClr val="bg1">
                    <a:lumMod val="95000"/>
                    <a:lumOff val="5000"/>
                  </a:schemeClr>
                </a:solidFill>
                <a:latin typeface="Garamond" panose="02020404030301010803" pitchFamily="18" charset="0"/>
              </a:rPr>
              <a:t>The </a:t>
            </a:r>
            <a:r>
              <a:rPr lang="en-AU" dirty="0" smtClean="0">
                <a:solidFill>
                  <a:schemeClr val="bg1">
                    <a:lumMod val="95000"/>
                    <a:lumOff val="5000"/>
                  </a:schemeClr>
                </a:solidFill>
                <a:latin typeface="Garamond" panose="02020404030301010803" pitchFamily="18" charset="0"/>
              </a:rPr>
              <a:t>ORSAA (www.ORSAA.org) </a:t>
            </a:r>
            <a:r>
              <a:rPr lang="en-AU" dirty="0">
                <a:solidFill>
                  <a:schemeClr val="bg1">
                    <a:lumMod val="95000"/>
                    <a:lumOff val="5000"/>
                  </a:schemeClr>
                </a:solidFill>
                <a:latin typeface="Garamond" panose="02020404030301010803" pitchFamily="18" charset="0"/>
              </a:rPr>
              <a:t>Database references 1000s of peer reviewed scientific research papers, both industry and independent.</a:t>
            </a:r>
          </a:p>
          <a:p>
            <a:pPr marL="0" indent="0">
              <a:buNone/>
            </a:pPr>
            <a:endParaRPr lang="en-AU" dirty="0">
              <a:solidFill>
                <a:schemeClr val="bg1">
                  <a:lumMod val="95000"/>
                  <a:lumOff val="5000"/>
                </a:schemeClr>
              </a:solidFill>
              <a:latin typeface="Garamond" panose="02020404030301010803" pitchFamily="18" charset="0"/>
            </a:endParaRPr>
          </a:p>
          <a:p>
            <a:pPr marL="0" indent="0">
              <a:buNone/>
            </a:pPr>
            <a:endParaRPr lang="en-AU" dirty="0">
              <a:solidFill>
                <a:schemeClr val="bg1">
                  <a:lumMod val="95000"/>
                  <a:lumOff val="5000"/>
                </a:schemeClr>
              </a:solidFill>
              <a:latin typeface="Garamond" panose="02020404030301010803" pitchFamily="18" charset="0"/>
            </a:endParaRPr>
          </a:p>
        </p:txBody>
      </p:sp>
    </p:spTree>
    <p:extLst>
      <p:ext uri="{BB962C8B-B14F-4D97-AF65-F5344CB8AC3E}">
        <p14:creationId xmlns:p14="http://schemas.microsoft.com/office/powerpoint/2010/main" val="2720265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1815" y="2565351"/>
            <a:ext cx="9981127" cy="1364105"/>
          </a:xfrm>
        </p:spPr>
        <p:txBody>
          <a:bodyPr anchor="t">
            <a:noAutofit/>
          </a:bodyPr>
          <a:lstStyle/>
          <a:p>
            <a:pPr algn="ctr"/>
            <a:r>
              <a:rPr lang="en-AU" b="1" dirty="0" smtClean="0">
                <a:solidFill>
                  <a:schemeClr val="bg1"/>
                </a:solidFill>
                <a:latin typeface="Arial Black" panose="020B0A04020102020204" pitchFamily="34" charset="0"/>
              </a:rPr>
              <a:t>We ACKNOWLEDGE THE TRADITIONAL</a:t>
            </a:r>
            <a:br>
              <a:rPr lang="en-AU" b="1" dirty="0" smtClean="0">
                <a:solidFill>
                  <a:schemeClr val="bg1"/>
                </a:solidFill>
                <a:latin typeface="Arial Black" panose="020B0A04020102020204" pitchFamily="34" charset="0"/>
              </a:rPr>
            </a:br>
            <a:r>
              <a:rPr lang="en-AU" b="1" dirty="0" smtClean="0">
                <a:solidFill>
                  <a:schemeClr val="bg1"/>
                </a:solidFill>
                <a:latin typeface="Arial Black" panose="020B0A04020102020204" pitchFamily="34" charset="0"/>
              </a:rPr>
              <a:t> </a:t>
            </a:r>
            <a:br>
              <a:rPr lang="en-AU" b="1" dirty="0" smtClean="0">
                <a:solidFill>
                  <a:schemeClr val="bg1"/>
                </a:solidFill>
                <a:latin typeface="Arial Black" panose="020B0A04020102020204" pitchFamily="34" charset="0"/>
              </a:rPr>
            </a:br>
            <a:r>
              <a:rPr lang="en-AU" b="1" dirty="0" smtClean="0">
                <a:solidFill>
                  <a:schemeClr val="bg1"/>
                </a:solidFill>
                <a:latin typeface="Arial Black" panose="020B0A04020102020204" pitchFamily="34" charset="0"/>
              </a:rPr>
              <a:t>CUSTODIANS OF COUNTRY. </a:t>
            </a:r>
            <a:endParaRPr lang="en-AU"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4746330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5943" y="673527"/>
            <a:ext cx="9623685" cy="584775"/>
          </a:xfrm>
          <a:prstGeom prst="rect">
            <a:avLst/>
          </a:prstGeom>
          <a:noFill/>
        </p:spPr>
        <p:txBody>
          <a:bodyPr wrap="square" rtlCol="0">
            <a:spAutoFit/>
          </a:bodyPr>
          <a:lstStyle/>
          <a:p>
            <a:pPr algn="ctr"/>
            <a:r>
              <a:rPr lang="en-AU" sz="3200" b="1" dirty="0" smtClean="0">
                <a:solidFill>
                  <a:schemeClr val="bg1"/>
                </a:solidFill>
              </a:rPr>
              <a:t>PUBLIC POLICY THRESHOLD</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10664" y="1441342"/>
            <a:ext cx="9905999" cy="4773478"/>
          </a:xfrm>
        </p:spPr>
        <p:txBody>
          <a:bodyPr>
            <a:normAutofit fontScale="92500"/>
          </a:bodyPr>
          <a:lstStyle/>
          <a:p>
            <a:pPr marL="0" indent="0">
              <a:buNone/>
            </a:pPr>
            <a:r>
              <a:rPr lang="en-AU" sz="2600" dirty="0" smtClean="0">
                <a:solidFill>
                  <a:schemeClr val="bg1"/>
                </a:solidFill>
                <a:latin typeface="Garamond" panose="02020404030301010803" pitchFamily="18" charset="0"/>
              </a:rPr>
              <a:t>The Public Policy Threshold is </a:t>
            </a:r>
            <a:r>
              <a:rPr lang="en-AU" sz="2600" dirty="0" smtClean="0">
                <a:solidFill>
                  <a:srgbClr val="FF0000"/>
                </a:solidFill>
                <a:latin typeface="Garamond" panose="02020404030301010803" pitchFamily="18" charset="0"/>
              </a:rPr>
              <a:t>RISK OF HARM</a:t>
            </a:r>
            <a:r>
              <a:rPr lang="en-AU" sz="2600" dirty="0" smtClean="0">
                <a:solidFill>
                  <a:schemeClr val="bg1"/>
                </a:solidFill>
                <a:latin typeface="Garamond" panose="02020404030301010803" pitchFamily="18" charset="0"/>
              </a:rPr>
              <a:t>, not actual harm as ARPANSA would have us believe.</a:t>
            </a:r>
          </a:p>
          <a:p>
            <a:pPr marL="0" indent="0">
              <a:buNone/>
            </a:pPr>
            <a:r>
              <a:rPr lang="en-AU" sz="2600" dirty="0" smtClean="0">
                <a:solidFill>
                  <a:schemeClr val="bg1"/>
                </a:solidFill>
                <a:latin typeface="Garamond" panose="02020404030301010803" pitchFamily="18" charset="0"/>
              </a:rPr>
              <a:t>EG. The NSW Department of Education has a LEGAL obligation to:</a:t>
            </a:r>
          </a:p>
          <a:p>
            <a:pPr marL="0" indent="0">
              <a:buNone/>
            </a:pPr>
            <a:r>
              <a:rPr lang="en-AU" sz="2600" i="1" dirty="0" smtClean="0">
                <a:solidFill>
                  <a:schemeClr val="bg1"/>
                </a:solidFill>
                <a:latin typeface="Garamond" panose="02020404030301010803" pitchFamily="18" charset="0"/>
              </a:rPr>
              <a:t>“take reasonable </a:t>
            </a:r>
            <a:r>
              <a:rPr lang="en-AU" sz="2600" i="1" dirty="0">
                <a:solidFill>
                  <a:schemeClr val="bg1"/>
                </a:solidFill>
                <a:latin typeface="Garamond" panose="02020404030301010803" pitchFamily="18" charset="0"/>
              </a:rPr>
              <a:t>steps to protect a student from foreseeable </a:t>
            </a:r>
            <a:r>
              <a:rPr lang="en-AU" sz="2600" i="1" dirty="0">
                <a:solidFill>
                  <a:srgbClr val="FF0000"/>
                </a:solidFill>
                <a:latin typeface="Garamond" panose="02020404030301010803" pitchFamily="18" charset="0"/>
              </a:rPr>
              <a:t>risk of </a:t>
            </a:r>
            <a:r>
              <a:rPr lang="en-AU" sz="2600" i="1" dirty="0" smtClean="0">
                <a:solidFill>
                  <a:srgbClr val="FF0000"/>
                </a:solidFill>
                <a:latin typeface="Garamond" panose="02020404030301010803" pitchFamily="18" charset="0"/>
              </a:rPr>
              <a:t>harm”</a:t>
            </a:r>
            <a:r>
              <a:rPr lang="en-AU" sz="2600" i="1" dirty="0" smtClean="0">
                <a:solidFill>
                  <a:schemeClr val="bg1"/>
                </a:solidFill>
                <a:latin typeface="Garamond" panose="02020404030301010803" pitchFamily="18" charset="0"/>
              </a:rPr>
              <a:t>;</a:t>
            </a:r>
            <a:endParaRPr lang="en-AU" sz="2600" i="1" dirty="0">
              <a:solidFill>
                <a:schemeClr val="bg1"/>
              </a:solidFill>
              <a:latin typeface="Garamond" panose="02020404030301010803" pitchFamily="18" charset="0"/>
            </a:endParaRPr>
          </a:p>
          <a:p>
            <a:pPr marL="0" indent="0">
              <a:buNone/>
            </a:pPr>
            <a:r>
              <a:rPr lang="en-AU" dirty="0" smtClean="0">
                <a:solidFill>
                  <a:schemeClr val="bg1"/>
                </a:solidFill>
                <a:latin typeface="Garamond" panose="02020404030301010803" pitchFamily="18" charset="0"/>
              </a:rPr>
              <a:t>Notes: </a:t>
            </a:r>
          </a:p>
          <a:p>
            <a:pPr marL="0" indent="0">
              <a:buNone/>
            </a:pPr>
            <a:r>
              <a:rPr lang="en-AU" sz="2200" dirty="0" smtClean="0">
                <a:solidFill>
                  <a:schemeClr val="bg1"/>
                </a:solidFill>
                <a:latin typeface="Garamond" panose="02020404030301010803" pitchFamily="18" charset="0"/>
              </a:rPr>
              <a:t>1. children are exposed to foreseeable </a:t>
            </a:r>
            <a:r>
              <a:rPr lang="en-AU" sz="2200" dirty="0" smtClean="0">
                <a:solidFill>
                  <a:srgbClr val="FF0000"/>
                </a:solidFill>
                <a:latin typeface="Garamond" panose="02020404030301010803" pitchFamily="18" charset="0"/>
              </a:rPr>
              <a:t>risk of harm</a:t>
            </a:r>
            <a:r>
              <a:rPr lang="en-AU" sz="2200" dirty="0">
                <a:solidFill>
                  <a:schemeClr val="bg1"/>
                </a:solidFill>
                <a:latin typeface="Garamond" panose="02020404030301010803" pitchFamily="18" charset="0"/>
              </a:rPr>
              <a:t> </a:t>
            </a:r>
            <a:r>
              <a:rPr lang="en-AU" sz="2200" dirty="0" smtClean="0">
                <a:solidFill>
                  <a:schemeClr val="bg1"/>
                </a:solidFill>
                <a:latin typeface="Garamond" panose="02020404030301010803" pitchFamily="18" charset="0"/>
              </a:rPr>
              <a:t>through long-term exposure to non-ionising radiation, all day, every day, as part of the school curriculum</a:t>
            </a:r>
            <a:r>
              <a:rPr lang="en-AU" sz="2200" dirty="0">
                <a:solidFill>
                  <a:schemeClr val="bg1"/>
                </a:solidFill>
                <a:latin typeface="Garamond" panose="02020404030301010803" pitchFamily="18" charset="0"/>
              </a:rPr>
              <a:t>.</a:t>
            </a:r>
            <a:r>
              <a:rPr lang="en-AU" sz="2200" dirty="0" smtClean="0">
                <a:solidFill>
                  <a:schemeClr val="bg1"/>
                </a:solidFill>
                <a:latin typeface="Garamond" panose="02020404030301010803" pitchFamily="18" charset="0"/>
              </a:rPr>
              <a:t> </a:t>
            </a:r>
          </a:p>
          <a:p>
            <a:pPr marL="0" indent="0">
              <a:buNone/>
            </a:pPr>
            <a:r>
              <a:rPr lang="en-AU" sz="2200" dirty="0" smtClean="0">
                <a:solidFill>
                  <a:schemeClr val="bg1"/>
                </a:solidFill>
                <a:latin typeface="Garamond" panose="02020404030301010803" pitchFamily="18" charset="0"/>
              </a:rPr>
              <a:t>2. Parents who simply try to protect their children, report being bullied” by the Department and forced (in some cases by the court) to expose their children to risk of harm..  Think about the Constitutional implications of this, or indeed the precedent set by say, a peanut allergy?</a:t>
            </a:r>
            <a:endParaRPr lang="en-AU" sz="22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961121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5943" y="673527"/>
            <a:ext cx="9623685" cy="584775"/>
          </a:xfrm>
          <a:prstGeom prst="rect">
            <a:avLst/>
          </a:prstGeom>
          <a:noFill/>
        </p:spPr>
        <p:txBody>
          <a:bodyPr wrap="square" rtlCol="0">
            <a:spAutoFit/>
          </a:bodyPr>
          <a:lstStyle/>
          <a:p>
            <a:pPr algn="ctr"/>
            <a:r>
              <a:rPr lang="en-AU" sz="3200" b="1" dirty="0" smtClean="0">
                <a:solidFill>
                  <a:schemeClr val="bg1"/>
                </a:solidFill>
              </a:rPr>
              <a:t>RISK 14: VIOLATION OF C564:2018?</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41144" y="1583996"/>
            <a:ext cx="9905999" cy="4903127"/>
          </a:xfrm>
        </p:spPr>
        <p:txBody>
          <a:bodyPr>
            <a:noAutofit/>
          </a:bodyPr>
          <a:lstStyle/>
          <a:p>
            <a:pPr marL="0" indent="0" algn="just">
              <a:buNone/>
            </a:pPr>
            <a:r>
              <a:rPr lang="en-AU" dirty="0" smtClean="0">
                <a:solidFill>
                  <a:schemeClr val="bg1"/>
                </a:solidFill>
                <a:latin typeface="Garamond" panose="02020404030301010803" pitchFamily="18" charset="0"/>
              </a:rPr>
              <a:t>C564:2018 is the </a:t>
            </a:r>
            <a:r>
              <a:rPr lang="en-AU" dirty="0" err="1" smtClean="0">
                <a:solidFill>
                  <a:schemeClr val="bg1"/>
                </a:solidFill>
                <a:latin typeface="Garamond" panose="02020404030301010803" pitchFamily="18" charset="0"/>
              </a:rPr>
              <a:t>BaseStation</a:t>
            </a:r>
            <a:r>
              <a:rPr lang="en-AU" dirty="0" smtClean="0">
                <a:solidFill>
                  <a:schemeClr val="bg1"/>
                </a:solidFill>
                <a:latin typeface="Garamond" panose="02020404030301010803" pitchFamily="18" charset="0"/>
              </a:rPr>
              <a:t> Deployment Code (</a:t>
            </a:r>
            <a:r>
              <a:rPr lang="en-AU" dirty="0">
                <a:solidFill>
                  <a:schemeClr val="bg1"/>
                </a:solidFill>
                <a:latin typeface="Garamond" panose="02020404030301010803" pitchFamily="18" charset="0"/>
              </a:rPr>
              <a:t>section 117 of the </a:t>
            </a:r>
            <a:r>
              <a:rPr lang="en-AU" i="1" dirty="0" smtClean="0">
                <a:solidFill>
                  <a:schemeClr val="bg1"/>
                </a:solidFill>
                <a:latin typeface="Garamond" panose="02020404030301010803" pitchFamily="18" charset="0"/>
              </a:rPr>
              <a:t>Telecommunications </a:t>
            </a:r>
            <a:r>
              <a:rPr lang="en-AU" i="1" dirty="0">
                <a:solidFill>
                  <a:schemeClr val="bg1"/>
                </a:solidFill>
                <a:latin typeface="Garamond" panose="02020404030301010803" pitchFamily="18" charset="0"/>
              </a:rPr>
              <a:t>Act 1997</a:t>
            </a:r>
            <a:r>
              <a:rPr lang="en-AU" dirty="0">
                <a:solidFill>
                  <a:schemeClr val="bg1"/>
                </a:solidFill>
                <a:latin typeface="Garamond" panose="02020404030301010803" pitchFamily="18" charset="0"/>
              </a:rPr>
              <a:t> </a:t>
            </a:r>
            <a:r>
              <a:rPr lang="en-AU" dirty="0" smtClean="0">
                <a:solidFill>
                  <a:schemeClr val="bg1"/>
                </a:solidFill>
                <a:latin typeface="Garamond" panose="02020404030301010803" pitchFamily="18" charset="0"/>
              </a:rPr>
              <a:t>) and Appendix A requires commercial </a:t>
            </a:r>
            <a:r>
              <a:rPr lang="en-AU" dirty="0">
                <a:solidFill>
                  <a:schemeClr val="bg1"/>
                </a:solidFill>
                <a:latin typeface="Garamond" panose="02020404030301010803" pitchFamily="18" charset="0"/>
              </a:rPr>
              <a:t>adjustment by the </a:t>
            </a:r>
            <a:r>
              <a:rPr lang="en-AU" dirty="0" smtClean="0">
                <a:solidFill>
                  <a:schemeClr val="bg1"/>
                </a:solidFill>
                <a:latin typeface="Garamond" panose="02020404030301010803" pitchFamily="18" charset="0"/>
              </a:rPr>
              <a:t>carrier where there is risk of har</a:t>
            </a:r>
            <a:r>
              <a:rPr lang="en-AU" dirty="0">
                <a:solidFill>
                  <a:schemeClr val="bg1"/>
                </a:solidFill>
                <a:latin typeface="Garamond" panose="02020404030301010803" pitchFamily="18" charset="0"/>
              </a:rPr>
              <a:t>m</a:t>
            </a:r>
            <a:r>
              <a:rPr lang="en-AU" dirty="0" smtClean="0">
                <a:solidFill>
                  <a:schemeClr val="bg1"/>
                </a:solidFill>
                <a:latin typeface="Garamond" panose="02020404030301010803" pitchFamily="18" charset="0"/>
              </a:rPr>
              <a:t>.</a:t>
            </a:r>
            <a:endParaRPr lang="en-AU" dirty="0">
              <a:solidFill>
                <a:schemeClr val="bg1"/>
              </a:solidFill>
              <a:latin typeface="Garamond" panose="02020404030301010803" pitchFamily="18" charset="0"/>
            </a:endParaRPr>
          </a:p>
          <a:p>
            <a:pPr marL="0" indent="0" algn="just">
              <a:buNone/>
            </a:pPr>
            <a:r>
              <a:rPr lang="en-AU" dirty="0" smtClean="0">
                <a:solidFill>
                  <a:schemeClr val="bg1"/>
                </a:solidFill>
                <a:latin typeface="Garamond" panose="02020404030301010803" pitchFamily="18" charset="0"/>
              </a:rPr>
              <a:t>Industry rely on ARPANSA’s statement of “no evidence of harm” to not apply the precautionary principle.  However</a:t>
            </a:r>
            <a:r>
              <a:rPr lang="en-AU" dirty="0">
                <a:solidFill>
                  <a:schemeClr val="bg1"/>
                </a:solidFill>
                <a:latin typeface="Garamond" panose="02020404030301010803" pitchFamily="18" charset="0"/>
              </a:rPr>
              <a:t>, </a:t>
            </a:r>
            <a:r>
              <a:rPr lang="en-AU" dirty="0" smtClean="0">
                <a:solidFill>
                  <a:schemeClr val="bg1"/>
                </a:solidFill>
                <a:latin typeface="Garamond" panose="02020404030301010803" pitchFamily="18" charset="0"/>
              </a:rPr>
              <a:t>ARPANSA’s advice cannot </a:t>
            </a:r>
            <a:r>
              <a:rPr lang="en-AU" dirty="0">
                <a:solidFill>
                  <a:schemeClr val="bg1"/>
                </a:solidFill>
                <a:latin typeface="Garamond" panose="02020404030301010803" pitchFamily="18" charset="0"/>
              </a:rPr>
              <a:t>be relied upon because the onus to identify and manage risk is </a:t>
            </a:r>
            <a:r>
              <a:rPr lang="en-AU" u="sng" dirty="0" smtClean="0">
                <a:solidFill>
                  <a:schemeClr val="bg1"/>
                </a:solidFill>
                <a:latin typeface="Garamond" panose="02020404030301010803" pitchFamily="18" charset="0"/>
              </a:rPr>
              <a:t>entirely</a:t>
            </a:r>
            <a:r>
              <a:rPr lang="en-AU" dirty="0" smtClean="0">
                <a:solidFill>
                  <a:schemeClr val="bg1"/>
                </a:solidFill>
                <a:latin typeface="Garamond" panose="02020404030301010803" pitchFamily="18" charset="0"/>
              </a:rPr>
              <a:t> </a:t>
            </a:r>
            <a:r>
              <a:rPr lang="en-AU" dirty="0">
                <a:solidFill>
                  <a:schemeClr val="bg1"/>
                </a:solidFill>
                <a:latin typeface="Garamond" panose="02020404030301010803" pitchFamily="18" charset="0"/>
              </a:rPr>
              <a:t>on </a:t>
            </a:r>
            <a:r>
              <a:rPr lang="en-AU" dirty="0" smtClean="0">
                <a:solidFill>
                  <a:schemeClr val="bg1"/>
                </a:solidFill>
                <a:latin typeface="Garamond" panose="02020404030301010803" pitchFamily="18" charset="0"/>
              </a:rPr>
              <a:t>industry as per the forward </a:t>
            </a:r>
            <a:r>
              <a:rPr lang="en-AU" dirty="0">
                <a:solidFill>
                  <a:schemeClr val="bg1"/>
                </a:solidFill>
                <a:latin typeface="Garamond" panose="02020404030301010803" pitchFamily="18" charset="0"/>
              </a:rPr>
              <a:t>in the Radiation Protection Standard (RP3</a:t>
            </a:r>
            <a:r>
              <a:rPr lang="en-AU" dirty="0" smtClean="0">
                <a:solidFill>
                  <a:schemeClr val="bg1"/>
                </a:solidFill>
                <a:latin typeface="Garamond" panose="02020404030301010803" pitchFamily="18" charset="0"/>
              </a:rPr>
              <a:t>) and ARPANSA’s own disclaimer.</a:t>
            </a:r>
          </a:p>
          <a:p>
            <a:pPr marL="0" indent="0" algn="just">
              <a:buNone/>
            </a:pPr>
            <a:r>
              <a:rPr lang="en-AU" b="1" dirty="0" smtClean="0">
                <a:solidFill>
                  <a:schemeClr val="bg1"/>
                </a:solidFill>
                <a:latin typeface="Garamond" panose="02020404030301010803" pitchFamily="18" charset="0"/>
              </a:rPr>
              <a:t>ECSFR recommend that industry compliance with C564 must be independently assessed prior to permitting 5G to be rolled out Nationally.</a:t>
            </a:r>
            <a:endParaRPr lang="en-AU" b="1" dirty="0">
              <a:solidFill>
                <a:schemeClr val="bg1"/>
              </a:solidFill>
              <a:latin typeface="Garamond" panose="02020404030301010803" pitchFamily="18" charset="0"/>
            </a:endParaRPr>
          </a:p>
          <a:p>
            <a:pPr marL="0" indent="0" algn="just">
              <a:buNone/>
            </a:pPr>
            <a:endParaRPr lang="en-AU" u="sng"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828349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60" y="965914"/>
            <a:ext cx="11536680" cy="584775"/>
          </a:xfrm>
          <a:prstGeom prst="rect">
            <a:avLst/>
          </a:prstGeom>
          <a:noFill/>
        </p:spPr>
        <p:txBody>
          <a:bodyPr wrap="square" rtlCol="0">
            <a:spAutoFit/>
          </a:bodyPr>
          <a:lstStyle/>
          <a:p>
            <a:pPr algn="ctr"/>
            <a:r>
              <a:rPr lang="en-AU" sz="3200" b="1" dirty="0" smtClean="0">
                <a:solidFill>
                  <a:schemeClr val="bg1"/>
                </a:solidFill>
              </a:rPr>
              <a:t>AUSTRALIAN SENATE INQUIRY QUOTATIONS</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7" name="Content Placeholder 2"/>
          <p:cNvSpPr>
            <a:spLocks noGrp="1"/>
          </p:cNvSpPr>
          <p:nvPr>
            <p:ph idx="1"/>
          </p:nvPr>
        </p:nvSpPr>
        <p:spPr>
          <a:xfrm>
            <a:off x="1034732" y="1739598"/>
            <a:ext cx="9905999" cy="4266227"/>
          </a:xfrm>
        </p:spPr>
        <p:txBody>
          <a:bodyPr>
            <a:normAutofit/>
          </a:bodyPr>
          <a:lstStyle/>
          <a:p>
            <a:pPr marL="0" indent="0">
              <a:buNone/>
            </a:pPr>
            <a:r>
              <a:rPr lang="en-AU" dirty="0">
                <a:solidFill>
                  <a:schemeClr val="bg1"/>
                </a:solidFill>
                <a:latin typeface="Garamond" panose="02020404030301010803" pitchFamily="18" charset="0"/>
              </a:rPr>
              <a:t>“</a:t>
            </a:r>
            <a:r>
              <a:rPr lang="x-none" dirty="0">
                <a:solidFill>
                  <a:schemeClr val="bg1"/>
                </a:solidFill>
                <a:latin typeface="Garamond" panose="02020404030301010803" pitchFamily="18" charset="0"/>
              </a:rPr>
              <a:t>The Telstra-funded study in 1997 on mice genetically predisposed to lymphoma showed </a:t>
            </a:r>
            <a:r>
              <a:rPr lang="x-none" dirty="0">
                <a:solidFill>
                  <a:srgbClr val="FF0000"/>
                </a:solidFill>
                <a:latin typeface="Garamond" panose="02020404030301010803" pitchFamily="18" charset="0"/>
              </a:rPr>
              <a:t>a doubling in the incidence of the cancer </a:t>
            </a:r>
            <a:r>
              <a:rPr lang="x-none" dirty="0">
                <a:solidFill>
                  <a:schemeClr val="bg1"/>
                </a:solidFill>
                <a:latin typeface="Garamond" panose="02020404030301010803" pitchFamily="18" charset="0"/>
              </a:rPr>
              <a:t>in the group exposed to mobile phone frequencies.</a:t>
            </a:r>
            <a:r>
              <a:rPr lang="en-AU" dirty="0">
                <a:solidFill>
                  <a:schemeClr val="bg1"/>
                </a:solidFill>
                <a:latin typeface="Garamond" panose="02020404030301010803" pitchFamily="18" charset="0"/>
              </a:rPr>
              <a:t>”</a:t>
            </a:r>
          </a:p>
          <a:p>
            <a:pPr marL="0" indent="0">
              <a:buNone/>
            </a:pPr>
            <a:r>
              <a:rPr lang="en-AU" dirty="0" smtClean="0">
                <a:solidFill>
                  <a:schemeClr val="bg1"/>
                </a:solidFill>
                <a:latin typeface="Garamond" panose="02020404030301010803" pitchFamily="18" charset="0"/>
              </a:rPr>
              <a:t>“</a:t>
            </a:r>
            <a:r>
              <a:rPr lang="x-none" dirty="0">
                <a:solidFill>
                  <a:schemeClr val="bg1"/>
                </a:solidFill>
                <a:latin typeface="Garamond" panose="02020404030301010803" pitchFamily="18" charset="0"/>
              </a:rPr>
              <a:t>ARPANSA argued that </a:t>
            </a:r>
            <a:r>
              <a:rPr lang="x-none" dirty="0" smtClean="0">
                <a:solidFill>
                  <a:schemeClr val="bg1"/>
                </a:solidFill>
                <a:latin typeface="Garamond" panose="02020404030301010803" pitchFamily="18" charset="0"/>
              </a:rPr>
              <a:t>mobile </a:t>
            </a:r>
            <a:r>
              <a:rPr lang="x-none" dirty="0">
                <a:solidFill>
                  <a:schemeClr val="bg1"/>
                </a:solidFill>
                <a:latin typeface="Garamond" panose="02020404030301010803" pitchFamily="18" charset="0"/>
              </a:rPr>
              <a:t>phone base stations contribute only a small amount of RF compared with radio and television transmission.</a:t>
            </a:r>
            <a:r>
              <a:rPr lang="en-AU" dirty="0">
                <a:solidFill>
                  <a:schemeClr val="bg1"/>
                </a:solidFill>
                <a:latin typeface="Garamond" panose="02020404030301010803" pitchFamily="18" charset="0"/>
              </a:rPr>
              <a:t>  </a:t>
            </a:r>
            <a:r>
              <a:rPr lang="x-none" dirty="0">
                <a:solidFill>
                  <a:schemeClr val="bg1"/>
                </a:solidFill>
                <a:latin typeface="Garamond" panose="02020404030301010803" pitchFamily="18" charset="0"/>
              </a:rPr>
              <a:t>In spite of this and the controversy surrounding results of the Hocking study which found </a:t>
            </a:r>
            <a:r>
              <a:rPr lang="x-none" dirty="0">
                <a:solidFill>
                  <a:srgbClr val="FF0000"/>
                </a:solidFill>
                <a:latin typeface="Garamond" panose="02020404030301010803" pitchFamily="18" charset="0"/>
              </a:rPr>
              <a:t>a 60 per cent increase in leukaemia in children </a:t>
            </a:r>
            <a:r>
              <a:rPr lang="x-none" dirty="0">
                <a:solidFill>
                  <a:schemeClr val="bg1"/>
                </a:solidFill>
                <a:latin typeface="Garamond" panose="02020404030301010803" pitchFamily="18" charset="0"/>
              </a:rPr>
              <a:t>living close to TV towers, the Committee is persuaded that a </a:t>
            </a:r>
            <a:r>
              <a:rPr lang="x-none" dirty="0">
                <a:solidFill>
                  <a:srgbClr val="FF0000"/>
                </a:solidFill>
                <a:latin typeface="Garamond" panose="02020404030301010803" pitchFamily="18" charset="0"/>
              </a:rPr>
              <a:t>precautionary approach should be taken</a:t>
            </a:r>
            <a:r>
              <a:rPr lang="x-none" dirty="0">
                <a:solidFill>
                  <a:schemeClr val="bg1"/>
                </a:solidFill>
                <a:latin typeface="Garamond" panose="02020404030301010803" pitchFamily="18" charset="0"/>
              </a:rPr>
              <a:t> in siting base stations.</a:t>
            </a:r>
            <a:r>
              <a:rPr lang="en-AU" i="1" dirty="0">
                <a:solidFill>
                  <a:schemeClr val="bg1"/>
                </a:solidFill>
                <a:latin typeface="Garamond" panose="02020404030301010803" pitchFamily="18" charset="0"/>
              </a:rPr>
              <a:t>”</a:t>
            </a:r>
            <a:r>
              <a:rPr lang="en-AU" dirty="0">
                <a:solidFill>
                  <a:schemeClr val="bg1"/>
                </a:solidFill>
                <a:latin typeface="Garamond" panose="02020404030301010803" pitchFamily="18" charset="0"/>
              </a:rPr>
              <a:t> </a:t>
            </a:r>
            <a:endParaRPr lang="en-AU" dirty="0" smtClean="0">
              <a:solidFill>
                <a:schemeClr val="bg1"/>
              </a:solidFill>
              <a:latin typeface="Garamond" panose="02020404030301010803" pitchFamily="18" charset="0"/>
              <a:cs typeface="Calibri" panose="020F0502020204030204" pitchFamily="34" charset="0"/>
            </a:endParaRPr>
          </a:p>
          <a:p>
            <a:pPr marL="0" indent="0">
              <a:buNone/>
            </a:pPr>
            <a:endParaRPr lang="en-AU" dirty="0" smtClean="0">
              <a:solidFill>
                <a:schemeClr val="bg1"/>
              </a:solidFill>
              <a:latin typeface="Garamond" panose="02020404030301010803" pitchFamily="18" charset="0"/>
              <a:cs typeface="Calibri" panose="020F0502020204030204" pitchFamily="34" charset="0"/>
            </a:endParaRPr>
          </a:p>
          <a:p>
            <a:pPr marL="0" indent="0">
              <a:buNone/>
            </a:pPr>
            <a:endParaRPr lang="en-AU" dirty="0" smtClean="0">
              <a:solidFill>
                <a:schemeClr val="bg1"/>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4247405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60" y="965914"/>
            <a:ext cx="11536680" cy="584775"/>
          </a:xfrm>
          <a:prstGeom prst="rect">
            <a:avLst/>
          </a:prstGeom>
          <a:noFill/>
        </p:spPr>
        <p:txBody>
          <a:bodyPr wrap="square" rtlCol="0">
            <a:spAutoFit/>
          </a:bodyPr>
          <a:lstStyle/>
          <a:p>
            <a:pPr algn="ctr"/>
            <a:r>
              <a:rPr lang="en-AU" sz="3200" b="1" dirty="0" smtClean="0">
                <a:solidFill>
                  <a:schemeClr val="bg1"/>
                </a:solidFill>
              </a:rPr>
              <a:t>RISK 15: IGNORANCE OF THE PRECAUTIONARY PRINCIPLE</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7" name="Content Placeholder 2"/>
          <p:cNvSpPr>
            <a:spLocks noGrp="1"/>
          </p:cNvSpPr>
          <p:nvPr>
            <p:ph idx="1"/>
          </p:nvPr>
        </p:nvSpPr>
        <p:spPr>
          <a:xfrm>
            <a:off x="1034732" y="1739598"/>
            <a:ext cx="9905999" cy="4266227"/>
          </a:xfrm>
        </p:spPr>
        <p:txBody>
          <a:bodyPr>
            <a:normAutofit fontScale="92500"/>
          </a:bodyPr>
          <a:lstStyle/>
          <a:p>
            <a:pPr marL="0" indent="0">
              <a:buNone/>
            </a:pPr>
            <a:r>
              <a:rPr lang="en-AU" sz="3100" dirty="0" smtClean="0">
                <a:solidFill>
                  <a:schemeClr val="bg1">
                    <a:lumMod val="95000"/>
                    <a:lumOff val="5000"/>
                  </a:schemeClr>
                </a:solidFill>
                <a:latin typeface="Garamond" panose="02020404030301010803" pitchFamily="18" charset="0"/>
                <a:cs typeface="Calibri" panose="020F0502020204030204" pitchFamily="34" charset="0"/>
              </a:rPr>
              <a:t>Environmental Law embodies the Precautionary Principle, and humans are part of the environment.</a:t>
            </a:r>
          </a:p>
          <a:p>
            <a:pPr marL="0" indent="0">
              <a:buNone/>
            </a:pPr>
            <a:r>
              <a:rPr lang="en-AU" sz="3100" dirty="0" smtClean="0">
                <a:solidFill>
                  <a:schemeClr val="bg1">
                    <a:lumMod val="95000"/>
                    <a:lumOff val="5000"/>
                  </a:schemeClr>
                </a:solidFill>
                <a:latin typeface="Garamond" panose="02020404030301010803" pitchFamily="18" charset="0"/>
                <a:cs typeface="Calibri" panose="020F0502020204030204" pitchFamily="34" charset="0"/>
              </a:rPr>
              <a:t>ACMA and corporations law places an obligation on telecommunication companies to manage risk and apply precaution.  Those risk assessments (as relates to health) should be disclosed, if not by publicly traded corporations, then by NBN, which is funded by taxpayers – </a:t>
            </a:r>
            <a:r>
              <a:rPr lang="en-AU" sz="3100" b="1" dirty="0" smtClean="0">
                <a:solidFill>
                  <a:schemeClr val="bg1">
                    <a:lumMod val="95000"/>
                    <a:lumOff val="5000"/>
                  </a:schemeClr>
                </a:solidFill>
                <a:latin typeface="Garamond" panose="02020404030301010803" pitchFamily="18" charset="0"/>
                <a:cs typeface="Calibri" panose="020F0502020204030204" pitchFamily="34" charset="0"/>
              </a:rPr>
              <a:t>the public have a right to know the assessed risk</a:t>
            </a:r>
            <a:r>
              <a:rPr lang="en-AU" sz="3100" dirty="0" smtClean="0">
                <a:solidFill>
                  <a:schemeClr val="bg1">
                    <a:lumMod val="95000"/>
                    <a:lumOff val="5000"/>
                  </a:schemeClr>
                </a:solidFill>
                <a:latin typeface="Garamond" panose="02020404030301010803" pitchFamily="18" charset="0"/>
                <a:cs typeface="Calibri" panose="020F0502020204030204" pitchFamily="34" charset="0"/>
              </a:rPr>
              <a:t>.</a:t>
            </a:r>
          </a:p>
          <a:p>
            <a:pPr marL="0" indent="0">
              <a:buNone/>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a:p>
            <a:pPr marL="0" indent="0">
              <a:buNone/>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a:p>
            <a:pPr marL="0" indent="0">
              <a:buNone/>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4003704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60" y="965914"/>
            <a:ext cx="11536680" cy="584775"/>
          </a:xfrm>
          <a:prstGeom prst="rect">
            <a:avLst/>
          </a:prstGeom>
          <a:noFill/>
        </p:spPr>
        <p:txBody>
          <a:bodyPr wrap="square" rtlCol="0">
            <a:spAutoFit/>
          </a:bodyPr>
          <a:lstStyle/>
          <a:p>
            <a:pPr algn="ctr"/>
            <a:r>
              <a:rPr lang="en-AU" sz="3200" b="1" dirty="0" smtClean="0">
                <a:solidFill>
                  <a:schemeClr val="bg1"/>
                </a:solidFill>
              </a:rPr>
              <a:t>THE PRECAUTIONARY PRINCIPLE</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7" name="Content Placeholder 2"/>
          <p:cNvSpPr>
            <a:spLocks noGrp="1"/>
          </p:cNvSpPr>
          <p:nvPr>
            <p:ph idx="1"/>
          </p:nvPr>
        </p:nvSpPr>
        <p:spPr>
          <a:xfrm>
            <a:off x="1034732" y="1739598"/>
            <a:ext cx="9905999" cy="4266227"/>
          </a:xfrm>
        </p:spPr>
        <p:txBody>
          <a:bodyPr>
            <a:normAutofit/>
          </a:bodyPr>
          <a:lstStyle/>
          <a:p>
            <a:pPr marL="0" indent="0" algn="just">
              <a:buNone/>
            </a:pPr>
            <a:r>
              <a:rPr lang="en-US" dirty="0">
                <a:solidFill>
                  <a:schemeClr val="bg1"/>
                </a:solidFill>
                <a:latin typeface="Garamond" panose="02020404030301010803" pitchFamily="18" charset="0"/>
              </a:rPr>
              <a:t>“One must respect the </a:t>
            </a:r>
            <a:r>
              <a:rPr lang="en-US" dirty="0">
                <a:solidFill>
                  <a:srgbClr val="FF0000"/>
                </a:solidFill>
                <a:latin typeface="Garamond" panose="02020404030301010803" pitchFamily="18" charset="0"/>
              </a:rPr>
              <a:t>precautionary principle </a:t>
            </a:r>
            <a:r>
              <a:rPr lang="en-US" dirty="0">
                <a:solidFill>
                  <a:schemeClr val="bg1"/>
                </a:solidFill>
                <a:latin typeface="Garamond" panose="02020404030301010803" pitchFamily="18" charset="0"/>
              </a:rPr>
              <a:t>and revise the </a:t>
            </a:r>
            <a:r>
              <a:rPr lang="en-US" dirty="0" smtClean="0">
                <a:solidFill>
                  <a:schemeClr val="bg1"/>
                </a:solidFill>
                <a:latin typeface="Garamond" panose="02020404030301010803" pitchFamily="18" charset="0"/>
              </a:rPr>
              <a:t>current threshold </a:t>
            </a:r>
            <a:r>
              <a:rPr lang="en-US" dirty="0">
                <a:solidFill>
                  <a:schemeClr val="bg1"/>
                </a:solidFill>
                <a:latin typeface="Garamond" panose="02020404030301010803" pitchFamily="18" charset="0"/>
              </a:rPr>
              <a:t>values; waiting for high levels of scientific and clinical proof </a:t>
            </a:r>
            <a:r>
              <a:rPr lang="en-US" dirty="0" smtClean="0">
                <a:solidFill>
                  <a:schemeClr val="bg1"/>
                </a:solidFill>
                <a:latin typeface="Garamond" panose="02020404030301010803" pitchFamily="18" charset="0"/>
              </a:rPr>
              <a:t>can </a:t>
            </a:r>
            <a:r>
              <a:rPr lang="en-US" dirty="0">
                <a:solidFill>
                  <a:schemeClr val="bg1"/>
                </a:solidFill>
                <a:latin typeface="Garamond" panose="02020404030301010803" pitchFamily="18" charset="0"/>
              </a:rPr>
              <a:t>lead to very high health and economic costs, as was the case </a:t>
            </a:r>
            <a:r>
              <a:rPr lang="en-US" dirty="0" smtClean="0">
                <a:solidFill>
                  <a:schemeClr val="bg1"/>
                </a:solidFill>
                <a:latin typeface="Garamond" panose="02020404030301010803" pitchFamily="18" charset="0"/>
              </a:rPr>
              <a:t>in </a:t>
            </a:r>
            <a:r>
              <a:rPr lang="en-US" dirty="0">
                <a:solidFill>
                  <a:schemeClr val="bg1"/>
                </a:solidFill>
                <a:latin typeface="Garamond" panose="02020404030301010803" pitchFamily="18" charset="0"/>
              </a:rPr>
              <a:t>the past with </a:t>
            </a:r>
            <a:r>
              <a:rPr lang="en-US" u="sng" dirty="0">
                <a:solidFill>
                  <a:schemeClr val="bg1"/>
                </a:solidFill>
                <a:latin typeface="Garamond" panose="02020404030301010803" pitchFamily="18" charset="0"/>
              </a:rPr>
              <a:t>asbestos, leaded petrol and tobacco</a:t>
            </a:r>
            <a:r>
              <a:rPr lang="en-US" dirty="0">
                <a:solidFill>
                  <a:schemeClr val="bg1"/>
                </a:solidFill>
                <a:latin typeface="Garamond" panose="02020404030301010803" pitchFamily="18" charset="0"/>
              </a:rPr>
              <a:t>. </a:t>
            </a:r>
            <a:r>
              <a:rPr lang="en-US" dirty="0" smtClean="0">
                <a:solidFill>
                  <a:schemeClr val="bg1"/>
                </a:solidFill>
                <a:latin typeface="Garamond" panose="02020404030301010803" pitchFamily="18" charset="0"/>
              </a:rPr>
              <a:t>“</a:t>
            </a:r>
          </a:p>
          <a:p>
            <a:pPr marL="0" indent="0" algn="just">
              <a:buNone/>
            </a:pPr>
            <a:r>
              <a:rPr lang="en-US" dirty="0">
                <a:solidFill>
                  <a:schemeClr val="bg1">
                    <a:lumMod val="50000"/>
                  </a:schemeClr>
                </a:solidFill>
              </a:rPr>
              <a:t>European Parliamentary Assembly</a:t>
            </a:r>
          </a:p>
          <a:p>
            <a:pPr marL="0" indent="0" algn="just">
              <a:buNone/>
            </a:pPr>
            <a:endParaRPr lang="en-US" dirty="0">
              <a:solidFill>
                <a:schemeClr val="bg1"/>
              </a:solidFill>
              <a:latin typeface="Garamond" panose="02020404030301010803" pitchFamily="18" charset="0"/>
            </a:endParaRPr>
          </a:p>
          <a:p>
            <a:pPr marL="0" indent="0" algn="just">
              <a:buNone/>
            </a:pPr>
            <a:endParaRPr lang="en-AU" dirty="0">
              <a:latin typeface="Garamond" panose="02020404030301010803" pitchFamily="18" charset="0"/>
            </a:endParaRPr>
          </a:p>
          <a:p>
            <a:pPr marL="0" indent="0" algn="just">
              <a:buNone/>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a:p>
            <a:pPr marL="0" indent="0" algn="just">
              <a:buNone/>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a:p>
            <a:pPr marL="0" indent="0" algn="just">
              <a:buNone/>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3760193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5943" y="673527"/>
            <a:ext cx="9623685" cy="584775"/>
          </a:xfrm>
          <a:prstGeom prst="rect">
            <a:avLst/>
          </a:prstGeom>
          <a:noFill/>
        </p:spPr>
        <p:txBody>
          <a:bodyPr wrap="square" rtlCol="0">
            <a:spAutoFit/>
          </a:bodyPr>
          <a:lstStyle/>
          <a:p>
            <a:pPr algn="ctr"/>
            <a:r>
              <a:rPr lang="en-AU" sz="3200" b="1" dirty="0" smtClean="0">
                <a:solidFill>
                  <a:schemeClr val="bg1"/>
                </a:solidFill>
              </a:rPr>
              <a:t>AUSTRALIAN SENATE INQUIRY</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7" name="Content Placeholder 2"/>
          <p:cNvSpPr>
            <a:spLocks noGrp="1"/>
          </p:cNvSpPr>
          <p:nvPr>
            <p:ph idx="1"/>
          </p:nvPr>
        </p:nvSpPr>
        <p:spPr>
          <a:xfrm>
            <a:off x="1110923" y="1843077"/>
            <a:ext cx="9905999" cy="4443991"/>
          </a:xfrm>
        </p:spPr>
        <p:txBody>
          <a:bodyPr>
            <a:normAutofit lnSpcReduction="10000"/>
          </a:bodyPr>
          <a:lstStyle/>
          <a:p>
            <a:pPr marL="0" indent="0">
              <a:buNone/>
            </a:pPr>
            <a:r>
              <a:rPr lang="en-AU" dirty="0" smtClean="0">
                <a:solidFill>
                  <a:schemeClr val="bg1"/>
                </a:solidFill>
              </a:rPr>
              <a:t>“Committee </a:t>
            </a:r>
            <a:r>
              <a:rPr lang="en-AU" dirty="0">
                <a:solidFill>
                  <a:schemeClr val="bg1"/>
                </a:solidFill>
              </a:rPr>
              <a:t>Chair recommends a </a:t>
            </a:r>
            <a:r>
              <a:rPr lang="en-AU" dirty="0">
                <a:solidFill>
                  <a:srgbClr val="FF0000"/>
                </a:solidFill>
              </a:rPr>
              <a:t>rigorous </a:t>
            </a:r>
            <a:r>
              <a:rPr lang="en-AU" dirty="0" smtClean="0">
                <a:solidFill>
                  <a:srgbClr val="FF0000"/>
                </a:solidFill>
              </a:rPr>
              <a:t>precautionary approach</a:t>
            </a:r>
            <a:r>
              <a:rPr lang="en-AU" dirty="0" smtClean="0">
                <a:solidFill>
                  <a:schemeClr val="bg1"/>
                </a:solidFill>
              </a:rPr>
              <a:t> </a:t>
            </a:r>
            <a:r>
              <a:rPr lang="en-AU" dirty="0">
                <a:solidFill>
                  <a:schemeClr val="bg1"/>
                </a:solidFill>
              </a:rPr>
              <a:t>in all areas of the deployment of wireless technology, that </a:t>
            </a:r>
            <a:r>
              <a:rPr lang="en-AU" dirty="0" smtClean="0">
                <a:solidFill>
                  <a:schemeClr val="bg1"/>
                </a:solidFill>
              </a:rPr>
              <a:t>radiofrequency (</a:t>
            </a:r>
            <a:r>
              <a:rPr lang="en-AU" dirty="0">
                <a:solidFill>
                  <a:schemeClr val="bg1"/>
                </a:solidFill>
              </a:rPr>
              <a:t>RF) emissions be kept </a:t>
            </a:r>
            <a:r>
              <a:rPr lang="en-AU" dirty="0">
                <a:solidFill>
                  <a:srgbClr val="FF0000"/>
                </a:solidFill>
              </a:rPr>
              <a:t>As Low As Reasonably Achievable</a:t>
            </a:r>
            <a:r>
              <a:rPr lang="en-AU" dirty="0">
                <a:solidFill>
                  <a:schemeClr val="bg1"/>
                </a:solidFill>
              </a:rPr>
              <a:t> (ALARA), and that </a:t>
            </a:r>
            <a:r>
              <a:rPr lang="en-AU" dirty="0" smtClean="0">
                <a:solidFill>
                  <a:schemeClr val="bg1"/>
                </a:solidFill>
              </a:rPr>
              <a:t>the expired </a:t>
            </a:r>
            <a:r>
              <a:rPr lang="en-AU" dirty="0">
                <a:solidFill>
                  <a:schemeClr val="bg1"/>
                </a:solidFill>
              </a:rPr>
              <a:t>interim exposure </a:t>
            </a:r>
            <a:r>
              <a:rPr lang="en-AU" dirty="0">
                <a:solidFill>
                  <a:srgbClr val="FF0000"/>
                </a:solidFill>
              </a:rPr>
              <a:t>Standard </a:t>
            </a:r>
            <a:r>
              <a:rPr lang="en-AU" u="sng" dirty="0">
                <a:solidFill>
                  <a:srgbClr val="FF0000"/>
                </a:solidFill>
              </a:rPr>
              <a:t>not be </a:t>
            </a:r>
            <a:r>
              <a:rPr lang="en-AU" dirty="0">
                <a:solidFill>
                  <a:schemeClr val="bg1"/>
                </a:solidFill>
              </a:rPr>
              <a:t>adapted to the International Commission </a:t>
            </a:r>
            <a:r>
              <a:rPr lang="en-AU" dirty="0" smtClean="0">
                <a:solidFill>
                  <a:schemeClr val="bg1"/>
                </a:solidFill>
              </a:rPr>
              <a:t>on Non-Ionizing </a:t>
            </a:r>
            <a:r>
              <a:rPr lang="en-AU" dirty="0">
                <a:solidFill>
                  <a:schemeClr val="bg1"/>
                </a:solidFill>
              </a:rPr>
              <a:t>Radiation Protection </a:t>
            </a:r>
            <a:r>
              <a:rPr lang="en-AU" dirty="0">
                <a:solidFill>
                  <a:srgbClr val="FF0000"/>
                </a:solidFill>
              </a:rPr>
              <a:t>(ICNIRP) Guidelines</a:t>
            </a:r>
            <a:r>
              <a:rPr lang="en-AU" dirty="0" smtClean="0">
                <a:solidFill>
                  <a:srgbClr val="FF0000"/>
                </a:solidFill>
              </a:rPr>
              <a:t>.</a:t>
            </a:r>
            <a:r>
              <a:rPr lang="en-AU" dirty="0" smtClean="0">
                <a:solidFill>
                  <a:schemeClr val="bg1"/>
                </a:solidFill>
              </a:rPr>
              <a:t>”</a:t>
            </a:r>
          </a:p>
          <a:p>
            <a:pPr marL="0" indent="0">
              <a:buNone/>
            </a:pPr>
            <a:r>
              <a:rPr lang="en-AU" dirty="0" smtClean="0">
                <a:solidFill>
                  <a:schemeClr val="bg1"/>
                </a:solidFill>
              </a:rPr>
              <a:t>The Chairs recommendations were largely ignored…ARPANSA adopted ICNIRP radiation levels anyway!</a:t>
            </a:r>
          </a:p>
          <a:p>
            <a:pPr marL="0" indent="0">
              <a:buNone/>
            </a:pPr>
            <a:r>
              <a:rPr lang="en-AU" b="1" dirty="0" smtClean="0">
                <a:solidFill>
                  <a:schemeClr val="bg1"/>
                </a:solidFill>
              </a:rPr>
              <a:t>ECSFR Recommends that the findings of the 2001 Senate Inquiry be revisited and updated to consider the present context of saturation from long-term population exposure.</a:t>
            </a:r>
            <a:endParaRPr lang="en-AU" b="1" dirty="0">
              <a:solidFill>
                <a:schemeClr val="bg1"/>
              </a:solidFill>
            </a:endParaRPr>
          </a:p>
          <a:p>
            <a:pPr marL="0" indent="0">
              <a:buNone/>
            </a:pPr>
            <a:endParaRPr lang="en-AU" dirty="0" smtClean="0">
              <a:solidFill>
                <a:schemeClr val="bg1"/>
              </a:solidFill>
            </a:endParaRPr>
          </a:p>
        </p:txBody>
      </p:sp>
    </p:spTree>
    <p:extLst>
      <p:ext uri="{BB962C8B-B14F-4D97-AF65-F5344CB8AC3E}">
        <p14:creationId xmlns:p14="http://schemas.microsoft.com/office/powerpoint/2010/main" val="4276473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5943" y="673527"/>
            <a:ext cx="10161199" cy="584775"/>
          </a:xfrm>
          <a:prstGeom prst="rect">
            <a:avLst/>
          </a:prstGeom>
          <a:noFill/>
        </p:spPr>
        <p:txBody>
          <a:bodyPr wrap="square" rtlCol="0">
            <a:spAutoFit/>
          </a:bodyPr>
          <a:lstStyle/>
          <a:p>
            <a:pPr algn="ctr"/>
            <a:r>
              <a:rPr lang="en-AU" sz="3200" b="1" dirty="0" smtClean="0">
                <a:solidFill>
                  <a:schemeClr val="bg1"/>
                </a:solidFill>
              </a:rPr>
              <a:t>ECONOMIC AND HUMAN IMPACT OF IGNORANCE</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5" name="Content Placeholder 2"/>
          <p:cNvSpPr txBox="1">
            <a:spLocks/>
          </p:cNvSpPr>
          <p:nvPr/>
        </p:nvSpPr>
        <p:spPr>
          <a:xfrm>
            <a:off x="1141143" y="1258302"/>
            <a:ext cx="9905999" cy="471577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AU" dirty="0" smtClean="0">
                <a:solidFill>
                  <a:schemeClr val="bg1">
                    <a:lumMod val="95000"/>
                    <a:lumOff val="5000"/>
                  </a:schemeClr>
                </a:solidFill>
                <a:latin typeface="Garamond" panose="02020404030301010803" pitchFamily="18" charset="0"/>
                <a:cs typeface="Calibri" panose="020F0502020204030204" pitchFamily="34" charset="0"/>
              </a:rPr>
              <a:t>18 years after the recommendations of the Senate Inquiry were ignored, </a:t>
            </a:r>
            <a:r>
              <a:rPr lang="en-AU" b="1" dirty="0" smtClean="0">
                <a:solidFill>
                  <a:schemeClr val="bg1">
                    <a:lumMod val="95000"/>
                    <a:lumOff val="5000"/>
                  </a:schemeClr>
                </a:solidFill>
                <a:latin typeface="Garamond" panose="02020404030301010803" pitchFamily="18" charset="0"/>
                <a:cs typeface="Calibri" panose="020F0502020204030204" pitchFamily="34" charset="0"/>
              </a:rPr>
              <a:t>where is leukaemia at?</a:t>
            </a:r>
          </a:p>
          <a:p>
            <a:pPr marL="0" indent="0">
              <a:buNone/>
            </a:pPr>
            <a:r>
              <a:rPr lang="en-AU" dirty="0" smtClean="0">
                <a:solidFill>
                  <a:schemeClr val="bg1">
                    <a:lumMod val="95000"/>
                    <a:lumOff val="5000"/>
                  </a:schemeClr>
                </a:solidFill>
                <a:latin typeface="Garamond" panose="02020404030301010803" pitchFamily="18" charset="0"/>
                <a:cs typeface="Calibri" panose="020F0502020204030204" pitchFamily="34" charset="0"/>
              </a:rPr>
              <a:t>If </a:t>
            </a:r>
            <a:r>
              <a:rPr lang="en-AU" dirty="0">
                <a:solidFill>
                  <a:schemeClr val="bg1">
                    <a:lumMod val="95000"/>
                    <a:lumOff val="5000"/>
                  </a:schemeClr>
                </a:solidFill>
                <a:latin typeface="Garamond" panose="02020404030301010803" pitchFamily="18" charset="0"/>
                <a:cs typeface="Calibri" panose="020F0502020204030204" pitchFamily="34" charset="0"/>
              </a:rPr>
              <a:t>the WHO IARC, the Australian Government Veterans Medical Principles No28 of 2014 and other supporting medical evidence is to believed on the impact of EMR on health (for example Leukaemia), then by the Federal Government’s own admission the “mysterious” spiking in blood related cancers alone will cost </a:t>
            </a:r>
            <a:r>
              <a:rPr lang="en-AU" dirty="0">
                <a:solidFill>
                  <a:srgbClr val="FF0000"/>
                </a:solidFill>
                <a:latin typeface="Garamond" panose="02020404030301010803" pitchFamily="18" charset="0"/>
                <a:cs typeface="Calibri" panose="020F0502020204030204" pitchFamily="34" charset="0"/>
              </a:rPr>
              <a:t>half a trillion dollars </a:t>
            </a:r>
            <a:r>
              <a:rPr lang="en-AU" dirty="0">
                <a:solidFill>
                  <a:schemeClr val="bg1">
                    <a:lumMod val="95000"/>
                    <a:lumOff val="5000"/>
                  </a:schemeClr>
                </a:solidFill>
                <a:latin typeface="Garamond" panose="02020404030301010803" pitchFamily="18" charset="0"/>
                <a:cs typeface="Calibri" panose="020F0502020204030204" pitchFamily="34" charset="0"/>
              </a:rPr>
              <a:t>by </a:t>
            </a:r>
            <a:r>
              <a:rPr lang="en-AU" dirty="0" smtClean="0">
                <a:solidFill>
                  <a:schemeClr val="bg1">
                    <a:lumMod val="95000"/>
                    <a:lumOff val="5000"/>
                  </a:schemeClr>
                </a:solidFill>
                <a:latin typeface="Garamond" panose="02020404030301010803" pitchFamily="18" charset="0"/>
                <a:cs typeface="Calibri" panose="020F0502020204030204" pitchFamily="34" charset="0"/>
              </a:rPr>
              <a:t>2035.</a:t>
            </a:r>
          </a:p>
          <a:p>
            <a:pPr marL="0" indent="0">
              <a:buNone/>
            </a:pPr>
            <a:r>
              <a:rPr lang="en-AU" sz="1400" dirty="0" smtClean="0">
                <a:solidFill>
                  <a:schemeClr val="bg1"/>
                </a:solidFill>
              </a:rPr>
              <a:t>WHO </a:t>
            </a:r>
            <a:r>
              <a:rPr lang="en-AU" sz="1400" dirty="0">
                <a:solidFill>
                  <a:schemeClr val="bg1"/>
                </a:solidFill>
              </a:rPr>
              <a:t>– IARC Class 2B classification, recent global calls to reclassify as a known </a:t>
            </a:r>
            <a:r>
              <a:rPr lang="en-AU" sz="1400" dirty="0" err="1">
                <a:solidFill>
                  <a:schemeClr val="bg1"/>
                </a:solidFill>
              </a:rPr>
              <a:t>carginogen</a:t>
            </a:r>
            <a:r>
              <a:rPr lang="en-AU" sz="1400" dirty="0">
                <a:solidFill>
                  <a:schemeClr val="bg1"/>
                </a:solidFill>
              </a:rPr>
              <a:t>.</a:t>
            </a:r>
          </a:p>
          <a:p>
            <a:pPr marL="0" indent="0">
              <a:buNone/>
            </a:pPr>
            <a:r>
              <a:rPr lang="en-AU" sz="1400" dirty="0">
                <a:solidFill>
                  <a:schemeClr val="bg1"/>
                </a:solidFill>
              </a:rPr>
              <a:t>Australian Veterans Medical Principles.  No 28 of 2014.  Chronic Lymphoid Leukaemia from EMR exposure.</a:t>
            </a:r>
          </a:p>
          <a:p>
            <a:pPr marL="0" indent="0">
              <a:lnSpc>
                <a:spcPct val="100000"/>
              </a:lnSpc>
              <a:spcBef>
                <a:spcPts val="0"/>
              </a:spcBef>
              <a:buSzTx/>
              <a:buNone/>
              <a:defRPr/>
            </a:pPr>
            <a:r>
              <a:rPr lang="en-AU" sz="1600" u="sng" dirty="0">
                <a:solidFill>
                  <a:schemeClr val="bg1"/>
                </a:solidFill>
                <a:hlinkClick r:id="rId3"/>
              </a:rPr>
              <a:t>https://www.theguardian.com/australia-news/2019/sep/01/blood-cancer-taskforce-seeks-to-tackle-diseases-that-kill-20-australians-a-day</a:t>
            </a:r>
            <a:endParaRPr lang="en-AU" sz="1600" dirty="0">
              <a:solidFill>
                <a:schemeClr val="bg1"/>
              </a:solidFill>
            </a:endParaRPr>
          </a:p>
          <a:p>
            <a:pPr marL="0" indent="0">
              <a:buNone/>
            </a:pPr>
            <a:r>
              <a:rPr lang="en-AU" sz="1600" u="sng" dirty="0">
                <a:solidFill>
                  <a:schemeClr val="bg1"/>
                </a:solidFill>
                <a:hlinkClick r:id="rId4"/>
              </a:rPr>
              <a:t>https://www.leukaemia.org.au/about-us/mylifecounts/bctaskforce/</a:t>
            </a:r>
            <a:endParaRPr lang="en-AU" sz="1600" dirty="0">
              <a:solidFill>
                <a:schemeClr val="bg1"/>
              </a:solidFill>
            </a:endParaRPr>
          </a:p>
          <a:p>
            <a:pPr marL="0" indent="0">
              <a:buNone/>
            </a:pPr>
            <a:endParaRPr lang="en-AU" dirty="0" smtClean="0">
              <a:solidFill>
                <a:schemeClr val="bg1">
                  <a:lumMod val="95000"/>
                  <a:lumOff val="5000"/>
                </a:schemeClr>
              </a:solidFill>
              <a:latin typeface="Garamond" panose="02020404030301010803" pitchFamily="18" charset="0"/>
            </a:endParaRPr>
          </a:p>
        </p:txBody>
      </p:sp>
    </p:spTree>
    <p:extLst>
      <p:ext uri="{BB962C8B-B14F-4D97-AF65-F5344CB8AC3E}">
        <p14:creationId xmlns:p14="http://schemas.microsoft.com/office/powerpoint/2010/main" val="4082252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4680" y="965914"/>
            <a:ext cx="8390920" cy="584775"/>
          </a:xfrm>
          <a:prstGeom prst="rect">
            <a:avLst/>
          </a:prstGeom>
          <a:noFill/>
        </p:spPr>
        <p:txBody>
          <a:bodyPr wrap="square" rtlCol="0">
            <a:spAutoFit/>
          </a:bodyPr>
          <a:lstStyle/>
          <a:p>
            <a:pPr algn="ctr"/>
            <a:r>
              <a:rPr lang="en-AU" sz="3200" b="1" dirty="0" smtClean="0">
                <a:solidFill>
                  <a:schemeClr val="bg1"/>
                </a:solidFill>
              </a:rPr>
              <a:t>RISK 16: SOCIAL COSTS - CHILDREN</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9" name="Content Placeholder 2"/>
          <p:cNvSpPr>
            <a:spLocks noGrp="1"/>
          </p:cNvSpPr>
          <p:nvPr>
            <p:ph idx="1"/>
          </p:nvPr>
        </p:nvSpPr>
        <p:spPr>
          <a:xfrm>
            <a:off x="1141412" y="1700512"/>
            <a:ext cx="9905999" cy="4344399"/>
          </a:xfrm>
        </p:spPr>
        <p:txBody>
          <a:bodyPr>
            <a:normAutofit fontScale="92500" lnSpcReduction="20000"/>
          </a:bodyPr>
          <a:lstStyle/>
          <a:p>
            <a:pPr marL="0" lvl="0" indent="0">
              <a:buNone/>
            </a:pPr>
            <a:r>
              <a:rPr lang="en-AU" sz="2800" dirty="0">
                <a:solidFill>
                  <a:schemeClr val="bg1"/>
                </a:solidFill>
              </a:rPr>
              <a:t>According to </a:t>
            </a:r>
            <a:r>
              <a:rPr lang="en-AU" sz="2800" dirty="0" err="1">
                <a:solidFill>
                  <a:schemeClr val="bg1"/>
                </a:solidFill>
              </a:rPr>
              <a:t>YourTown</a:t>
            </a:r>
            <a:r>
              <a:rPr lang="en-AU" sz="2800" dirty="0">
                <a:solidFill>
                  <a:schemeClr val="bg1"/>
                </a:solidFill>
              </a:rPr>
              <a:t> and Kids Helpline and ABS Data, over the last 10 years overall suicide rates have increased 13% but </a:t>
            </a:r>
            <a:r>
              <a:rPr lang="en-AU" sz="2800" dirty="0">
                <a:solidFill>
                  <a:srgbClr val="FF0000"/>
                </a:solidFill>
              </a:rPr>
              <a:t>the rate of suicide amongst kids has increased 70%</a:t>
            </a:r>
            <a:r>
              <a:rPr lang="en-AU" sz="2800" dirty="0">
                <a:solidFill>
                  <a:schemeClr val="bg1"/>
                </a:solidFill>
              </a:rPr>
              <a:t>.  10 years ago children and teenagers had the lowest suicide rates.  Research by Headspace revealed that </a:t>
            </a:r>
            <a:r>
              <a:rPr lang="en-AU" sz="2800" dirty="0">
                <a:solidFill>
                  <a:srgbClr val="FF0000"/>
                </a:solidFill>
              </a:rPr>
              <a:t>Social Media was a leading contributor</a:t>
            </a:r>
            <a:r>
              <a:rPr lang="en-AU" sz="2800" dirty="0">
                <a:solidFill>
                  <a:schemeClr val="bg1"/>
                </a:solidFill>
              </a:rPr>
              <a:t> toward mental illness in children.  </a:t>
            </a:r>
            <a:endParaRPr lang="en-AU" sz="2800" dirty="0" smtClean="0">
              <a:solidFill>
                <a:schemeClr val="bg1"/>
              </a:solidFill>
            </a:endParaRPr>
          </a:p>
          <a:p>
            <a:pPr marL="0" indent="0">
              <a:buNone/>
            </a:pPr>
            <a:r>
              <a:rPr lang="en-AU" sz="2800" b="1" dirty="0">
                <a:solidFill>
                  <a:schemeClr val="bg1"/>
                </a:solidFill>
              </a:rPr>
              <a:t>Will 5G, faster data rates and increased accessibility make this situation worse? </a:t>
            </a:r>
          </a:p>
          <a:p>
            <a:pPr marL="0" lvl="0" indent="0">
              <a:buNone/>
            </a:pPr>
            <a:r>
              <a:rPr lang="en-AU" sz="2800" dirty="0" smtClean="0">
                <a:solidFill>
                  <a:schemeClr val="bg1"/>
                </a:solidFill>
              </a:rPr>
              <a:t>What </a:t>
            </a:r>
            <a:r>
              <a:rPr lang="en-AU" sz="2800" dirty="0">
                <a:solidFill>
                  <a:schemeClr val="bg1"/>
                </a:solidFill>
              </a:rPr>
              <a:t>manner of society </a:t>
            </a:r>
            <a:r>
              <a:rPr lang="en-AU" sz="2800" dirty="0" smtClean="0">
                <a:solidFill>
                  <a:schemeClr val="bg1"/>
                </a:solidFill>
              </a:rPr>
              <a:t>profits from poisoning </a:t>
            </a:r>
            <a:r>
              <a:rPr lang="en-AU" sz="2800" dirty="0">
                <a:solidFill>
                  <a:schemeClr val="bg1"/>
                </a:solidFill>
              </a:rPr>
              <a:t>its children’s </a:t>
            </a:r>
            <a:r>
              <a:rPr lang="en-AU" sz="2800" dirty="0" smtClean="0">
                <a:solidFill>
                  <a:schemeClr val="bg1"/>
                </a:solidFill>
              </a:rPr>
              <a:t>minds and bodies </a:t>
            </a:r>
            <a:r>
              <a:rPr lang="en-AU" sz="2600" dirty="0" smtClean="0">
                <a:solidFill>
                  <a:schemeClr val="bg1"/>
                </a:solidFill>
              </a:rPr>
              <a:t>(noting </a:t>
            </a:r>
            <a:r>
              <a:rPr lang="en-AU" sz="2600" dirty="0" err="1" smtClean="0">
                <a:solidFill>
                  <a:schemeClr val="bg1"/>
                </a:solidFill>
              </a:rPr>
              <a:t>childhook</a:t>
            </a:r>
            <a:r>
              <a:rPr lang="en-AU" sz="2600" dirty="0" smtClean="0">
                <a:solidFill>
                  <a:schemeClr val="bg1"/>
                </a:solidFill>
              </a:rPr>
              <a:t> </a:t>
            </a:r>
            <a:r>
              <a:rPr lang="en-AU" sz="2600" dirty="0" err="1" smtClean="0">
                <a:solidFill>
                  <a:schemeClr val="bg1"/>
                </a:solidFill>
              </a:rPr>
              <a:t>Leukeamia</a:t>
            </a:r>
            <a:r>
              <a:rPr lang="en-AU" sz="2600" dirty="0" smtClean="0">
                <a:solidFill>
                  <a:schemeClr val="bg1"/>
                </a:solidFill>
              </a:rPr>
              <a:t> has moved from a rare condition – pre Wireless – to being 41% of all childhood cancers)</a:t>
            </a:r>
            <a:r>
              <a:rPr lang="en-AU" sz="2800" dirty="0" smtClean="0">
                <a:solidFill>
                  <a:schemeClr val="bg1"/>
                </a:solidFill>
              </a:rPr>
              <a:t>?</a:t>
            </a:r>
            <a:r>
              <a:rPr lang="en-AU" sz="2800" dirty="0">
                <a:solidFill>
                  <a:schemeClr val="bg1"/>
                </a:solidFill>
              </a:rPr>
              <a:t> </a:t>
            </a:r>
          </a:p>
        </p:txBody>
      </p:sp>
    </p:spTree>
    <p:extLst>
      <p:ext uri="{BB962C8B-B14F-4D97-AF65-F5344CB8AC3E}">
        <p14:creationId xmlns:p14="http://schemas.microsoft.com/office/powerpoint/2010/main" val="2626559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66807" y="965914"/>
            <a:ext cx="8105613" cy="584775"/>
          </a:xfrm>
          <a:prstGeom prst="rect">
            <a:avLst/>
          </a:prstGeom>
          <a:noFill/>
        </p:spPr>
        <p:txBody>
          <a:bodyPr wrap="square" rtlCol="0">
            <a:spAutoFit/>
          </a:bodyPr>
          <a:lstStyle/>
          <a:p>
            <a:pPr algn="ctr"/>
            <a:r>
              <a:rPr lang="en-AU" sz="3200" b="1" dirty="0" smtClean="0">
                <a:solidFill>
                  <a:schemeClr val="bg1"/>
                </a:solidFill>
              </a:rPr>
              <a:t>RISK 17: SOCIAL COSTS - SOCIETY</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550689"/>
            <a:ext cx="9905999" cy="4936434"/>
          </a:xfrm>
        </p:spPr>
        <p:txBody>
          <a:bodyPr>
            <a:normAutofit fontScale="85000" lnSpcReduction="20000"/>
          </a:bodyPr>
          <a:lstStyle/>
          <a:p>
            <a:pPr marL="0" indent="0">
              <a:buNone/>
            </a:pPr>
            <a:r>
              <a:rPr lang="en-AU" sz="3200" dirty="0" smtClean="0">
                <a:solidFill>
                  <a:schemeClr val="bg1">
                    <a:lumMod val="95000"/>
                    <a:lumOff val="5000"/>
                  </a:schemeClr>
                </a:solidFill>
                <a:latin typeface="Garamond" panose="02020404030301010803" pitchFamily="18" charset="0"/>
              </a:rPr>
              <a:t>Most </a:t>
            </a:r>
            <a:r>
              <a:rPr lang="en-AU" sz="3200" dirty="0">
                <a:solidFill>
                  <a:schemeClr val="bg1">
                    <a:lumMod val="95000"/>
                    <a:lumOff val="5000"/>
                  </a:schemeClr>
                </a:solidFill>
                <a:latin typeface="Garamond" panose="02020404030301010803" pitchFamily="18" charset="0"/>
              </a:rPr>
              <a:t>prevalent in </a:t>
            </a:r>
            <a:r>
              <a:rPr lang="en-AU" sz="3200" dirty="0" smtClean="0">
                <a:solidFill>
                  <a:schemeClr val="bg1">
                    <a:lumMod val="95000"/>
                    <a:lumOff val="5000"/>
                  </a:schemeClr>
                </a:solidFill>
                <a:latin typeface="Garamond" panose="02020404030301010803" pitchFamily="18" charset="0"/>
              </a:rPr>
              <a:t>heavy users of wireless technology (our youth):</a:t>
            </a:r>
            <a:endParaRPr lang="en-AU" sz="3200" dirty="0">
              <a:solidFill>
                <a:schemeClr val="bg1">
                  <a:lumMod val="95000"/>
                  <a:lumOff val="5000"/>
                </a:schemeClr>
              </a:solidFill>
              <a:latin typeface="Garamond" panose="02020404030301010803" pitchFamily="18" charset="0"/>
            </a:endParaRPr>
          </a:p>
          <a:p>
            <a:pPr marL="0" indent="0">
              <a:buNone/>
            </a:pPr>
            <a:r>
              <a:rPr lang="en-AU" sz="3200" dirty="0" smtClean="0">
                <a:solidFill>
                  <a:schemeClr val="bg1">
                    <a:lumMod val="95000"/>
                    <a:lumOff val="5000"/>
                  </a:schemeClr>
                </a:solidFill>
                <a:latin typeface="Garamond" panose="02020404030301010803" pitchFamily="18" charset="0"/>
              </a:rPr>
              <a:t>	-  Anxiety</a:t>
            </a:r>
          </a:p>
          <a:p>
            <a:pPr marL="0" indent="0">
              <a:buNone/>
            </a:pPr>
            <a:r>
              <a:rPr lang="en-AU" sz="3200" dirty="0" smtClean="0">
                <a:solidFill>
                  <a:schemeClr val="bg1">
                    <a:lumMod val="95000"/>
                    <a:lumOff val="5000"/>
                  </a:schemeClr>
                </a:solidFill>
                <a:latin typeface="Garamond" panose="02020404030301010803" pitchFamily="18" charset="0"/>
              </a:rPr>
              <a:t>	-  Depression</a:t>
            </a:r>
          </a:p>
          <a:p>
            <a:pPr marL="0" indent="0">
              <a:buNone/>
            </a:pPr>
            <a:r>
              <a:rPr lang="en-AU" sz="3200" dirty="0" smtClean="0">
                <a:solidFill>
                  <a:schemeClr val="bg1">
                    <a:lumMod val="95000"/>
                    <a:lumOff val="5000"/>
                  </a:schemeClr>
                </a:solidFill>
                <a:latin typeface="Garamond" panose="02020404030301010803" pitchFamily="18" charset="0"/>
              </a:rPr>
              <a:t>	-  Social Isolation</a:t>
            </a:r>
          </a:p>
          <a:p>
            <a:pPr marL="0" indent="0">
              <a:buNone/>
            </a:pPr>
            <a:r>
              <a:rPr lang="en-AU" sz="3200" dirty="0">
                <a:solidFill>
                  <a:schemeClr val="bg1">
                    <a:lumMod val="95000"/>
                    <a:lumOff val="5000"/>
                  </a:schemeClr>
                </a:solidFill>
                <a:latin typeface="Garamond" panose="02020404030301010803" pitchFamily="18" charset="0"/>
              </a:rPr>
              <a:t>	</a:t>
            </a:r>
            <a:r>
              <a:rPr lang="en-AU" sz="3200" dirty="0" smtClean="0">
                <a:solidFill>
                  <a:schemeClr val="bg1">
                    <a:lumMod val="95000"/>
                    <a:lumOff val="5000"/>
                  </a:schemeClr>
                </a:solidFill>
                <a:latin typeface="Garamond" panose="02020404030301010803" pitchFamily="18" charset="0"/>
              </a:rPr>
              <a:t>-  Cyber-stalking and bullying</a:t>
            </a:r>
          </a:p>
          <a:p>
            <a:pPr marL="0" indent="0">
              <a:buNone/>
            </a:pPr>
            <a:r>
              <a:rPr lang="en-AU" sz="3200" dirty="0">
                <a:solidFill>
                  <a:schemeClr val="bg1">
                    <a:lumMod val="95000"/>
                    <a:lumOff val="5000"/>
                  </a:schemeClr>
                </a:solidFill>
                <a:latin typeface="Garamond" panose="02020404030301010803" pitchFamily="18" charset="0"/>
              </a:rPr>
              <a:t>	</a:t>
            </a:r>
            <a:r>
              <a:rPr lang="en-AU" sz="3200" dirty="0" smtClean="0">
                <a:solidFill>
                  <a:schemeClr val="bg1">
                    <a:lumMod val="95000"/>
                    <a:lumOff val="5000"/>
                  </a:schemeClr>
                </a:solidFill>
                <a:latin typeface="Garamond" panose="02020404030301010803" pitchFamily="18" charset="0"/>
              </a:rPr>
              <a:t>-  Drop in education ‘smarts’ and attention span.</a:t>
            </a:r>
          </a:p>
          <a:p>
            <a:pPr marL="0" indent="0">
              <a:buNone/>
            </a:pPr>
            <a:r>
              <a:rPr lang="en-AU" sz="3200" dirty="0">
                <a:solidFill>
                  <a:schemeClr val="bg1">
                    <a:lumMod val="95000"/>
                    <a:lumOff val="5000"/>
                  </a:schemeClr>
                </a:solidFill>
                <a:latin typeface="Garamond" panose="02020404030301010803" pitchFamily="18" charset="0"/>
              </a:rPr>
              <a:t>	</a:t>
            </a:r>
            <a:r>
              <a:rPr lang="en-AU" sz="3200" dirty="0" smtClean="0">
                <a:solidFill>
                  <a:schemeClr val="bg1">
                    <a:lumMod val="95000"/>
                    <a:lumOff val="5000"/>
                  </a:schemeClr>
                </a:solidFill>
                <a:latin typeface="Garamond" panose="02020404030301010803" pitchFamily="18" charset="0"/>
              </a:rPr>
              <a:t>-  Addiction</a:t>
            </a:r>
            <a:endParaRPr lang="en-AU" sz="3200" dirty="0">
              <a:solidFill>
                <a:schemeClr val="bg1">
                  <a:lumMod val="95000"/>
                  <a:lumOff val="5000"/>
                </a:schemeClr>
              </a:solidFill>
              <a:latin typeface="Garamond" panose="02020404030301010803" pitchFamily="18" charset="0"/>
            </a:endParaRPr>
          </a:p>
          <a:p>
            <a:pPr marL="0" indent="0">
              <a:buNone/>
            </a:pPr>
            <a:r>
              <a:rPr lang="en-AU" sz="3200" dirty="0" smtClean="0">
                <a:solidFill>
                  <a:schemeClr val="bg1">
                    <a:lumMod val="95000"/>
                    <a:lumOff val="5000"/>
                  </a:schemeClr>
                </a:solidFill>
                <a:latin typeface="Garamond" panose="02020404030301010803" pitchFamily="18" charset="0"/>
              </a:rPr>
              <a:t>	-  Suicide</a:t>
            </a:r>
          </a:p>
          <a:p>
            <a:pPr marL="0" indent="0">
              <a:buNone/>
            </a:pPr>
            <a:r>
              <a:rPr lang="en-AU" sz="3200" dirty="0" smtClean="0">
                <a:solidFill>
                  <a:schemeClr val="bg1">
                    <a:lumMod val="95000"/>
                    <a:lumOff val="5000"/>
                  </a:schemeClr>
                </a:solidFill>
                <a:latin typeface="Garamond" panose="02020404030301010803" pitchFamily="18" charset="0"/>
              </a:rPr>
              <a:t>Car Accidents from texting or phoning while driving.</a:t>
            </a:r>
            <a:r>
              <a:rPr lang="en-AU" sz="3200" dirty="0">
                <a:solidFill>
                  <a:schemeClr val="bg1">
                    <a:lumMod val="95000"/>
                    <a:lumOff val="5000"/>
                  </a:schemeClr>
                </a:solidFill>
                <a:latin typeface="Garamond" panose="02020404030301010803" pitchFamily="18" charset="0"/>
              </a:rPr>
              <a:t>	</a:t>
            </a:r>
            <a:endParaRPr lang="en-AU" sz="3200" dirty="0" smtClean="0">
              <a:solidFill>
                <a:schemeClr val="bg1">
                  <a:lumMod val="95000"/>
                  <a:lumOff val="5000"/>
                </a:schemeClr>
              </a:solidFill>
              <a:latin typeface="Garamond" panose="02020404030301010803" pitchFamily="18" charset="0"/>
            </a:endParaRPr>
          </a:p>
        </p:txBody>
      </p:sp>
    </p:spTree>
    <p:extLst>
      <p:ext uri="{BB962C8B-B14F-4D97-AF65-F5344CB8AC3E}">
        <p14:creationId xmlns:p14="http://schemas.microsoft.com/office/powerpoint/2010/main" val="1420065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p:cTn id="56"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 calcmode="lin" valueType="num">
                                      <p:cBhvr>
                                        <p:cTn id="63"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4">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anim calcmode="lin" valueType="num">
                                      <p:cBhvr>
                                        <p:cTn id="70"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60" y="965914"/>
            <a:ext cx="11399520" cy="523220"/>
          </a:xfrm>
          <a:prstGeom prst="rect">
            <a:avLst/>
          </a:prstGeom>
          <a:noFill/>
        </p:spPr>
        <p:txBody>
          <a:bodyPr wrap="square" rtlCol="0">
            <a:spAutoFit/>
          </a:bodyPr>
          <a:lstStyle/>
          <a:p>
            <a:pPr algn="ctr"/>
            <a:r>
              <a:rPr lang="en-AU" sz="2800" b="1" dirty="0" smtClean="0">
                <a:solidFill>
                  <a:schemeClr val="bg1"/>
                </a:solidFill>
              </a:rPr>
              <a:t>RISK 17: MECHANICAL HEALTH EFFECTS OF WIRELESS TECH</a:t>
            </a:r>
            <a:endParaRPr lang="en-AU" sz="28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12520" y="1601949"/>
            <a:ext cx="9905999" cy="674557"/>
          </a:xfrm>
        </p:spPr>
        <p:txBody>
          <a:bodyPr>
            <a:normAutofit fontScale="92500"/>
          </a:bodyPr>
          <a:lstStyle/>
          <a:p>
            <a:pPr marL="0" indent="0" algn="ctr">
              <a:buNone/>
            </a:pPr>
            <a:r>
              <a:rPr lang="en-AU" sz="3200" dirty="0" smtClean="0">
                <a:solidFill>
                  <a:schemeClr val="bg1">
                    <a:lumMod val="95000"/>
                    <a:lumOff val="5000"/>
                  </a:schemeClr>
                </a:solidFill>
              </a:rPr>
              <a:t>Chronic Postural Issue – Majority of youth report neck pain.	</a:t>
            </a:r>
          </a:p>
        </p:txBody>
      </p:sp>
      <p:pic>
        <p:nvPicPr>
          <p:cNvPr id="5" name="Picture 4" descr="cid:part1.BD9A2B5D.726B8BD3@tpg.com.au"/>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74032" y="2089007"/>
            <a:ext cx="7364643" cy="4398116"/>
          </a:xfrm>
          <a:prstGeom prst="rect">
            <a:avLst/>
          </a:prstGeom>
          <a:noFill/>
          <a:ln>
            <a:noFill/>
          </a:ln>
        </p:spPr>
      </p:pic>
      <p:sp>
        <p:nvSpPr>
          <p:cNvPr id="2" name="Rectangle 1"/>
          <p:cNvSpPr/>
          <p:nvPr/>
        </p:nvSpPr>
        <p:spPr>
          <a:xfrm>
            <a:off x="2340244" y="2276506"/>
            <a:ext cx="7268705" cy="482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83338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2801" y="414371"/>
            <a:ext cx="9876664" cy="584775"/>
          </a:xfrm>
          <a:prstGeom prst="rect">
            <a:avLst/>
          </a:prstGeom>
          <a:noFill/>
        </p:spPr>
        <p:txBody>
          <a:bodyPr wrap="square" rtlCol="0">
            <a:spAutoFit/>
          </a:bodyPr>
          <a:lstStyle/>
          <a:p>
            <a:pPr algn="ctr"/>
            <a:r>
              <a:rPr lang="en-AU" sz="3200" b="1" dirty="0" smtClean="0">
                <a:solidFill>
                  <a:schemeClr val="bg1"/>
                </a:solidFill>
              </a:rPr>
              <a:t>INTRODUCTION</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12891" y="1258302"/>
            <a:ext cx="9905999" cy="4664892"/>
          </a:xfrm>
        </p:spPr>
        <p:txBody>
          <a:bodyPr>
            <a:noAutofit/>
          </a:bodyPr>
          <a:lstStyle/>
          <a:p>
            <a:pPr marL="0" indent="0" algn="just">
              <a:buNone/>
            </a:pPr>
            <a:r>
              <a:rPr lang="en-AU" sz="2800" dirty="0" smtClean="0">
                <a:solidFill>
                  <a:schemeClr val="bg1"/>
                </a:solidFill>
                <a:latin typeface="Garamond" panose="02020404030301010803" pitchFamily="18" charset="0"/>
              </a:rPr>
              <a:t>This presentation broadly covers ALL USE CASES and is provided WITHOUT PREJUDICE. </a:t>
            </a:r>
          </a:p>
          <a:p>
            <a:pPr marL="0" indent="0" algn="just">
              <a:buNone/>
            </a:pPr>
            <a:r>
              <a:rPr lang="en-AU" sz="2800" dirty="0" smtClean="0">
                <a:solidFill>
                  <a:schemeClr val="bg1"/>
                </a:solidFill>
                <a:latin typeface="Garamond" panose="02020404030301010803" pitchFamily="18" charset="0"/>
              </a:rPr>
              <a:t>The presentation is intended to outline RISKS to the Commonwealth presented by the interdependency of 5G, Cloud Computing, and the Internet of things.</a:t>
            </a:r>
          </a:p>
          <a:p>
            <a:pPr marL="0" indent="0" algn="just">
              <a:buNone/>
            </a:pPr>
            <a:r>
              <a:rPr lang="en-AU" sz="2800" dirty="0" smtClean="0">
                <a:solidFill>
                  <a:schemeClr val="bg1"/>
                </a:solidFill>
                <a:latin typeface="Garamond" panose="02020404030301010803" pitchFamily="18" charset="0"/>
              </a:rPr>
              <a:t>National security matters are excluded in accordance with the terms of reference.</a:t>
            </a:r>
          </a:p>
          <a:p>
            <a:pPr marL="0" indent="0" algn="just">
              <a:buNone/>
            </a:pPr>
            <a:r>
              <a:rPr lang="en-AU" sz="1800" dirty="0" smtClean="0">
                <a:solidFill>
                  <a:schemeClr val="bg1"/>
                </a:solidFill>
                <a:latin typeface="Garamond" panose="02020404030301010803" pitchFamily="18" charset="0"/>
              </a:rPr>
              <a:t>N.B. It is assumed the reader is aware of what EMR and 5G is from a technical or layperson’s perspective and how this is different to natural radiation (e.g. sunlight).  We CAUTION the reader to obtain evidence from recognised Radiation, Medical experts and not television celebrities as has been the campaign of late assuring the population that 5G is safe.</a:t>
            </a:r>
          </a:p>
        </p:txBody>
      </p:sp>
    </p:spTree>
    <p:extLst>
      <p:ext uri="{BB962C8B-B14F-4D97-AF65-F5344CB8AC3E}">
        <p14:creationId xmlns:p14="http://schemas.microsoft.com/office/powerpoint/2010/main" val="3677476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4679" y="965914"/>
            <a:ext cx="8564785" cy="584775"/>
          </a:xfrm>
          <a:prstGeom prst="rect">
            <a:avLst/>
          </a:prstGeom>
          <a:noFill/>
        </p:spPr>
        <p:txBody>
          <a:bodyPr wrap="square" rtlCol="0">
            <a:spAutoFit/>
          </a:bodyPr>
          <a:lstStyle/>
          <a:p>
            <a:pPr algn="ctr"/>
            <a:r>
              <a:rPr lang="en-AU" sz="3200" b="1" dirty="0" smtClean="0">
                <a:solidFill>
                  <a:schemeClr val="bg1"/>
                </a:solidFill>
              </a:rPr>
              <a:t>RISK 18: ENVIRONMENTAL IMPACTS</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550689"/>
            <a:ext cx="9905999" cy="4936434"/>
          </a:xfrm>
        </p:spPr>
        <p:txBody>
          <a:bodyPr>
            <a:normAutofit/>
          </a:bodyPr>
          <a:lstStyle/>
          <a:p>
            <a:pPr marL="0" indent="0">
              <a:buNone/>
            </a:pPr>
            <a:r>
              <a:rPr lang="en-AU" dirty="0" smtClean="0">
                <a:solidFill>
                  <a:schemeClr val="bg1">
                    <a:lumMod val="95000"/>
                    <a:lumOff val="5000"/>
                  </a:schemeClr>
                </a:solidFill>
                <a:latin typeface="Garamond" panose="02020404030301010803" pitchFamily="18" charset="0"/>
              </a:rPr>
              <a:t>Peer reviewed research demonstrates impacts on the environment.  The risks that have been suggested include:</a:t>
            </a:r>
            <a:endParaRPr lang="en-AU" dirty="0">
              <a:solidFill>
                <a:schemeClr val="bg1">
                  <a:lumMod val="95000"/>
                  <a:lumOff val="5000"/>
                </a:schemeClr>
              </a:solidFill>
              <a:latin typeface="Garamond" panose="02020404030301010803" pitchFamily="18" charset="0"/>
            </a:endParaRPr>
          </a:p>
          <a:p>
            <a:r>
              <a:rPr lang="en-AU" dirty="0" smtClean="0">
                <a:solidFill>
                  <a:schemeClr val="bg1">
                    <a:lumMod val="95000"/>
                    <a:lumOff val="5000"/>
                  </a:schemeClr>
                </a:solidFill>
                <a:latin typeface="Garamond" panose="02020404030301010803" pitchFamily="18" charset="0"/>
              </a:rPr>
              <a:t>A massive (up to 75%) decline in small insects since 1990 (when towers started rolling out nationally), which raises concerns over longer-term ecosystem collapse and pollination of food.</a:t>
            </a:r>
          </a:p>
          <a:p>
            <a:r>
              <a:rPr lang="en-AU" dirty="0" smtClean="0">
                <a:solidFill>
                  <a:schemeClr val="bg1">
                    <a:lumMod val="95000"/>
                    <a:lumOff val="5000"/>
                  </a:schemeClr>
                </a:solidFill>
                <a:latin typeface="Garamond" panose="02020404030301010803" pitchFamily="18" charset="0"/>
              </a:rPr>
              <a:t>Impacts from waste and energy consumption have been addressed earlier.</a:t>
            </a:r>
          </a:p>
          <a:p>
            <a:r>
              <a:rPr lang="en-AU" dirty="0" smtClean="0">
                <a:solidFill>
                  <a:schemeClr val="bg1">
                    <a:lumMod val="95000"/>
                    <a:lumOff val="5000"/>
                  </a:schemeClr>
                </a:solidFill>
                <a:latin typeface="Garamond" panose="02020404030301010803" pitchFamily="18" charset="0"/>
              </a:rPr>
              <a:t>The impact of 5G on the earth’s ionosphere is not well understood at this time, but 1000s of international scientists and engineers are warning the implications might be catastrophic and to put 5G on ice until more is known.  For more information see the </a:t>
            </a:r>
            <a:r>
              <a:rPr lang="en-AU" i="1" dirty="0" smtClean="0">
                <a:solidFill>
                  <a:schemeClr val="bg1">
                    <a:lumMod val="95000"/>
                    <a:lumOff val="5000"/>
                  </a:schemeClr>
                </a:solidFill>
                <a:latin typeface="Garamond" panose="02020404030301010803" pitchFamily="18" charset="0"/>
              </a:rPr>
              <a:t>International Appeal to Stop 5G on Earth and Space</a:t>
            </a:r>
            <a:r>
              <a:rPr lang="en-AU" dirty="0" smtClean="0">
                <a:solidFill>
                  <a:schemeClr val="bg1">
                    <a:lumMod val="95000"/>
                    <a:lumOff val="5000"/>
                  </a:schemeClr>
                </a:solidFill>
                <a:latin typeface="Garamond" panose="02020404030301010803" pitchFamily="18" charset="0"/>
              </a:rPr>
              <a:t>.</a:t>
            </a:r>
            <a:endParaRPr lang="en-AU" dirty="0" smtClean="0">
              <a:solidFill>
                <a:srgbClr val="002060"/>
              </a:solidFill>
              <a:uFill>
                <a:solidFill>
                  <a:srgbClr val="002060"/>
                </a:solidFill>
              </a:uFill>
              <a:latin typeface="Garamond" panose="02020404030301010803" pitchFamily="18" charset="0"/>
            </a:endParaRPr>
          </a:p>
          <a:p>
            <a:pPr marL="0" indent="0">
              <a:buNone/>
            </a:pPr>
            <a:endParaRPr lang="en-AU" dirty="0" smtClean="0">
              <a:solidFill>
                <a:schemeClr val="bg1">
                  <a:lumMod val="95000"/>
                  <a:lumOff val="5000"/>
                </a:schemeClr>
              </a:solidFill>
              <a:latin typeface="Garamond" panose="02020404030301010803" pitchFamily="18" charset="0"/>
            </a:endParaRPr>
          </a:p>
        </p:txBody>
      </p:sp>
    </p:spTree>
    <p:extLst>
      <p:ext uri="{BB962C8B-B14F-4D97-AF65-F5344CB8AC3E}">
        <p14:creationId xmlns:p14="http://schemas.microsoft.com/office/powerpoint/2010/main" val="294145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4679" y="965914"/>
            <a:ext cx="8564785" cy="584775"/>
          </a:xfrm>
          <a:prstGeom prst="rect">
            <a:avLst/>
          </a:prstGeom>
          <a:noFill/>
        </p:spPr>
        <p:txBody>
          <a:bodyPr wrap="square" rtlCol="0">
            <a:spAutoFit/>
          </a:bodyPr>
          <a:lstStyle/>
          <a:p>
            <a:pPr algn="ctr"/>
            <a:r>
              <a:rPr lang="en-AU" sz="3200" b="1" dirty="0" smtClean="0">
                <a:solidFill>
                  <a:schemeClr val="bg1"/>
                </a:solidFill>
              </a:rPr>
              <a:t>RISK 19: ACTUAL HARM TO HEALTH</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550689"/>
            <a:ext cx="9905999" cy="4936434"/>
          </a:xfrm>
        </p:spPr>
        <p:txBody>
          <a:bodyPr>
            <a:normAutofit/>
          </a:bodyPr>
          <a:lstStyle/>
          <a:p>
            <a:pPr marL="0" indent="0">
              <a:buNone/>
            </a:pPr>
            <a:r>
              <a:rPr lang="en-AU" dirty="0" smtClean="0">
                <a:solidFill>
                  <a:schemeClr val="bg1">
                    <a:lumMod val="95000"/>
                    <a:lumOff val="5000"/>
                  </a:schemeClr>
                </a:solidFill>
                <a:latin typeface="Garamond" panose="02020404030301010803" pitchFamily="18" charset="0"/>
              </a:rPr>
              <a:t>We understand that scientists and medical experts will be making submissions to this Inquiry on the matter of harm to health and health exposures from microwave radiation, so we will not go into detail other than to bring to the attention of the Committee that radiation sickness caused by exposure to non-ionising radiation is a WHO recognised medical condition.</a:t>
            </a:r>
          </a:p>
          <a:p>
            <a:pPr marL="0" indent="0">
              <a:buNone/>
            </a:pPr>
            <a:r>
              <a:rPr lang="en-AU" dirty="0">
                <a:solidFill>
                  <a:schemeClr val="bg1">
                    <a:lumMod val="95000"/>
                    <a:lumOff val="5000"/>
                  </a:schemeClr>
                </a:solidFill>
                <a:uFill>
                  <a:solidFill>
                    <a:srgbClr val="002060"/>
                  </a:solidFill>
                </a:uFill>
                <a:latin typeface="Garamond" panose="02020404030301010803" pitchFamily="18" charset="0"/>
              </a:rPr>
              <a:t>To mitigate risk being realised, the precautionary principle must be applied.</a:t>
            </a:r>
            <a:endParaRPr lang="en-AU" dirty="0">
              <a:solidFill>
                <a:srgbClr val="002060"/>
              </a:solidFill>
              <a:uFill>
                <a:solidFill>
                  <a:srgbClr val="002060"/>
                </a:solidFill>
              </a:uFill>
              <a:latin typeface="Garamond" panose="02020404030301010803" pitchFamily="18" charset="0"/>
            </a:endParaRPr>
          </a:p>
          <a:p>
            <a:pPr marL="0" indent="0">
              <a:buNone/>
            </a:pPr>
            <a:r>
              <a:rPr lang="en-AU" b="1" dirty="0" smtClean="0">
                <a:solidFill>
                  <a:schemeClr val="bg1">
                    <a:lumMod val="95000"/>
                    <a:lumOff val="5000"/>
                  </a:schemeClr>
                </a:solidFill>
                <a:uFill>
                  <a:solidFill>
                    <a:srgbClr val="002060"/>
                  </a:solidFill>
                </a:uFill>
                <a:latin typeface="Garamond" panose="02020404030301010803" pitchFamily="18" charset="0"/>
              </a:rPr>
              <a:t>What are the implications if Government stops ignoring the overwhelming body of evidence of independent peer reviewed research showing harm, and what we currently know to be foreseeable risk of harm becomes known as actual harm? </a:t>
            </a:r>
            <a:r>
              <a:rPr lang="en-AU" dirty="0" smtClean="0">
                <a:solidFill>
                  <a:schemeClr val="bg1">
                    <a:lumMod val="95000"/>
                    <a:lumOff val="5000"/>
                  </a:schemeClr>
                </a:solidFill>
                <a:uFill>
                  <a:solidFill>
                    <a:srgbClr val="002060"/>
                  </a:solidFill>
                </a:uFill>
                <a:latin typeface="Garamond" panose="02020404030301010803" pitchFamily="18" charset="0"/>
              </a:rPr>
              <a:t> </a:t>
            </a:r>
          </a:p>
          <a:p>
            <a:pPr marL="0" indent="0">
              <a:buNone/>
            </a:pPr>
            <a:endParaRPr lang="en-AU" dirty="0" smtClean="0">
              <a:solidFill>
                <a:schemeClr val="bg1">
                  <a:lumMod val="95000"/>
                  <a:lumOff val="5000"/>
                </a:schemeClr>
              </a:solidFill>
              <a:latin typeface="Garamond" panose="02020404030301010803" pitchFamily="18" charset="0"/>
            </a:endParaRPr>
          </a:p>
        </p:txBody>
      </p:sp>
    </p:spTree>
    <p:extLst>
      <p:ext uri="{BB962C8B-B14F-4D97-AF65-F5344CB8AC3E}">
        <p14:creationId xmlns:p14="http://schemas.microsoft.com/office/powerpoint/2010/main" val="1959575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5943" y="673527"/>
            <a:ext cx="9623685" cy="584775"/>
          </a:xfrm>
          <a:prstGeom prst="rect">
            <a:avLst/>
          </a:prstGeom>
          <a:noFill/>
        </p:spPr>
        <p:txBody>
          <a:bodyPr wrap="square" rtlCol="0">
            <a:spAutoFit/>
          </a:bodyPr>
          <a:lstStyle/>
          <a:p>
            <a:pPr algn="ctr"/>
            <a:r>
              <a:rPr lang="en-AU" sz="3200" b="1" dirty="0" smtClean="0">
                <a:solidFill>
                  <a:schemeClr val="bg1"/>
                </a:solidFill>
              </a:rPr>
              <a:t>CAN GOVERNMENT GET IT WRONG?</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5" name="Content Placeholder 2"/>
          <p:cNvSpPr txBox="1">
            <a:spLocks/>
          </p:cNvSpPr>
          <p:nvPr/>
        </p:nvSpPr>
        <p:spPr>
          <a:xfrm>
            <a:off x="1141143" y="1258302"/>
            <a:ext cx="9905999" cy="471577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AU" dirty="0" smtClean="0">
                <a:solidFill>
                  <a:schemeClr val="bg1"/>
                </a:solidFill>
                <a:latin typeface="Garamond" panose="02020404030301010803" pitchFamily="18" charset="0"/>
              </a:rPr>
              <a:t>Government </a:t>
            </a:r>
            <a:r>
              <a:rPr lang="en-AU" dirty="0">
                <a:solidFill>
                  <a:schemeClr val="bg1"/>
                </a:solidFill>
                <a:latin typeface="Garamond" panose="02020404030301010803" pitchFamily="18" charset="0"/>
              </a:rPr>
              <a:t>used to promote:</a:t>
            </a:r>
          </a:p>
          <a:p>
            <a:pPr>
              <a:spcBef>
                <a:spcPts val="0"/>
              </a:spcBef>
            </a:pPr>
            <a:r>
              <a:rPr lang="en-AU" dirty="0" smtClean="0">
                <a:solidFill>
                  <a:schemeClr val="bg1">
                    <a:lumMod val="95000"/>
                    <a:lumOff val="5000"/>
                  </a:schemeClr>
                </a:solidFill>
                <a:latin typeface="Garamond" panose="02020404030301010803" pitchFamily="18" charset="0"/>
              </a:rPr>
              <a:t> </a:t>
            </a:r>
            <a:r>
              <a:rPr lang="en-AU" sz="2000" dirty="0" smtClean="0">
                <a:solidFill>
                  <a:schemeClr val="bg1">
                    <a:lumMod val="95000"/>
                    <a:lumOff val="5000"/>
                  </a:schemeClr>
                </a:solidFill>
                <a:latin typeface="Garamond" panose="02020404030301010803" pitchFamily="18" charset="0"/>
              </a:rPr>
              <a:t>Smoking</a:t>
            </a:r>
          </a:p>
          <a:p>
            <a:pPr>
              <a:spcBef>
                <a:spcPts val="0"/>
              </a:spcBef>
            </a:pPr>
            <a:r>
              <a:rPr lang="en-AU" sz="2000" dirty="0" smtClean="0">
                <a:solidFill>
                  <a:schemeClr val="bg1">
                    <a:lumMod val="95000"/>
                    <a:lumOff val="5000"/>
                  </a:schemeClr>
                </a:solidFill>
                <a:latin typeface="Garamond" panose="02020404030301010803" pitchFamily="18" charset="0"/>
              </a:rPr>
              <a:t>Asbestos (deaths expected to peak 30yrs after use in 2021).</a:t>
            </a:r>
          </a:p>
          <a:p>
            <a:pPr>
              <a:spcBef>
                <a:spcPts val="0"/>
              </a:spcBef>
            </a:pPr>
            <a:r>
              <a:rPr lang="en-AU" sz="2000" dirty="0" smtClean="0">
                <a:solidFill>
                  <a:schemeClr val="bg1">
                    <a:lumMod val="95000"/>
                    <a:lumOff val="5000"/>
                  </a:schemeClr>
                </a:solidFill>
                <a:latin typeface="Garamond" panose="02020404030301010803" pitchFamily="18" charset="0"/>
              </a:rPr>
              <a:t>Lead</a:t>
            </a:r>
          </a:p>
          <a:p>
            <a:pPr>
              <a:spcBef>
                <a:spcPts val="0"/>
              </a:spcBef>
            </a:pPr>
            <a:r>
              <a:rPr lang="en-AU" sz="2000" dirty="0" smtClean="0">
                <a:solidFill>
                  <a:schemeClr val="bg1">
                    <a:lumMod val="95000"/>
                    <a:lumOff val="5000"/>
                  </a:schemeClr>
                </a:solidFill>
                <a:latin typeface="Garamond" panose="02020404030301010803" pitchFamily="18" charset="0"/>
              </a:rPr>
              <a:t>DDT </a:t>
            </a:r>
          </a:p>
          <a:p>
            <a:pPr>
              <a:spcBef>
                <a:spcPts val="0"/>
              </a:spcBef>
            </a:pPr>
            <a:r>
              <a:rPr lang="en-AU" sz="2000" dirty="0" smtClean="0">
                <a:solidFill>
                  <a:schemeClr val="bg1">
                    <a:lumMod val="95000"/>
                    <a:lumOff val="5000"/>
                  </a:schemeClr>
                </a:solidFill>
                <a:latin typeface="Garamond" panose="02020404030301010803" pitchFamily="18" charset="0"/>
              </a:rPr>
              <a:t>x-ray of pregnant women in the 50s</a:t>
            </a:r>
          </a:p>
          <a:p>
            <a:pPr>
              <a:spcBef>
                <a:spcPts val="0"/>
              </a:spcBef>
            </a:pPr>
            <a:r>
              <a:rPr lang="en-AU" sz="2000" dirty="0" smtClean="0">
                <a:solidFill>
                  <a:schemeClr val="bg1">
                    <a:lumMod val="95000"/>
                    <a:lumOff val="5000"/>
                  </a:schemeClr>
                </a:solidFill>
                <a:latin typeface="Garamond" panose="02020404030301010803" pitchFamily="18" charset="0"/>
              </a:rPr>
              <a:t>Thalidomide.</a:t>
            </a:r>
          </a:p>
          <a:p>
            <a:pPr>
              <a:spcBef>
                <a:spcPts val="0"/>
              </a:spcBef>
            </a:pPr>
            <a:r>
              <a:rPr lang="en-AU" sz="2000" dirty="0" smtClean="0">
                <a:solidFill>
                  <a:schemeClr val="bg1">
                    <a:lumMod val="95000"/>
                    <a:lumOff val="5000"/>
                  </a:schemeClr>
                </a:solidFill>
                <a:latin typeface="Garamond" panose="02020404030301010803" pitchFamily="18" charset="0"/>
              </a:rPr>
              <a:t>Radium creams.</a:t>
            </a:r>
          </a:p>
          <a:p>
            <a:pPr marL="0" indent="0">
              <a:buFont typeface="Arial" panose="020B0604020202020204" pitchFamily="34" charset="0"/>
              <a:buNone/>
            </a:pPr>
            <a:r>
              <a:rPr lang="en-AU" dirty="0" smtClean="0">
                <a:solidFill>
                  <a:schemeClr val="bg1">
                    <a:lumMod val="95000"/>
                    <a:lumOff val="5000"/>
                  </a:schemeClr>
                </a:solidFill>
                <a:latin typeface="Garamond" panose="02020404030301010803" pitchFamily="18" charset="0"/>
              </a:rPr>
              <a:t>ECSFR ask you please not rush into 5G without first properly assessing the risk as this is as much about </a:t>
            </a:r>
            <a:r>
              <a:rPr lang="en-AU" u="sng" dirty="0" smtClean="0">
                <a:solidFill>
                  <a:schemeClr val="bg1">
                    <a:lumMod val="95000"/>
                    <a:lumOff val="5000"/>
                  </a:schemeClr>
                </a:solidFill>
                <a:latin typeface="Garamond" panose="02020404030301010803" pitchFamily="18" charset="0"/>
              </a:rPr>
              <a:t>your health and the health of your children </a:t>
            </a:r>
            <a:r>
              <a:rPr lang="en-AU" dirty="0" smtClean="0">
                <a:solidFill>
                  <a:schemeClr val="bg1">
                    <a:lumMod val="95000"/>
                    <a:lumOff val="5000"/>
                  </a:schemeClr>
                </a:solidFill>
                <a:latin typeface="Garamond" panose="02020404030301010803" pitchFamily="18" charset="0"/>
              </a:rPr>
              <a:t>as it is the entire population.</a:t>
            </a:r>
          </a:p>
        </p:txBody>
      </p:sp>
    </p:spTree>
    <p:extLst>
      <p:ext uri="{BB962C8B-B14F-4D97-AF65-F5344CB8AC3E}">
        <p14:creationId xmlns:p14="http://schemas.microsoft.com/office/powerpoint/2010/main" val="1922011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4679" y="965914"/>
            <a:ext cx="8564785" cy="584775"/>
          </a:xfrm>
          <a:prstGeom prst="rect">
            <a:avLst/>
          </a:prstGeom>
          <a:noFill/>
        </p:spPr>
        <p:txBody>
          <a:bodyPr wrap="square" rtlCol="0">
            <a:spAutoFit/>
          </a:bodyPr>
          <a:lstStyle/>
          <a:p>
            <a:pPr algn="ctr"/>
            <a:r>
              <a:rPr lang="en-AU" sz="3200" b="1" dirty="0" smtClean="0">
                <a:solidFill>
                  <a:schemeClr val="bg1"/>
                </a:solidFill>
              </a:rPr>
              <a:t>RISK 20: DISCRIMINATION</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72916" y="1721170"/>
            <a:ext cx="9905999" cy="4936434"/>
          </a:xfrm>
        </p:spPr>
        <p:txBody>
          <a:bodyPr>
            <a:normAutofit/>
          </a:bodyPr>
          <a:lstStyle/>
          <a:p>
            <a:pPr marL="0" indent="0">
              <a:buNone/>
            </a:pPr>
            <a:r>
              <a:rPr lang="en-AU" dirty="0" smtClean="0">
                <a:solidFill>
                  <a:schemeClr val="bg1">
                    <a:lumMod val="95000"/>
                    <a:lumOff val="5000"/>
                  </a:schemeClr>
                </a:solidFill>
                <a:latin typeface="Garamond" panose="02020404030301010803" pitchFamily="18" charset="0"/>
              </a:rPr>
              <a:t>People who have genetic predisposition to certain cancers or diseases or are otherwise more sensitive to non-ionising radiation exposure (perhaps due to overexposure in the workplace) should not be considered “expendable” and discriminated against by making their condition worse or forcing them out of work or home through a continual exposure to radiation in the workplace or home.</a:t>
            </a:r>
          </a:p>
          <a:p>
            <a:pPr marL="0" indent="0">
              <a:buNone/>
            </a:pPr>
            <a:r>
              <a:rPr lang="en-AU" b="1" dirty="0" smtClean="0">
                <a:solidFill>
                  <a:schemeClr val="bg1">
                    <a:lumMod val="95000"/>
                    <a:lumOff val="5000"/>
                  </a:schemeClr>
                </a:solidFill>
                <a:uFill>
                  <a:solidFill>
                    <a:srgbClr val="002060"/>
                  </a:solidFill>
                </a:uFill>
                <a:latin typeface="Garamond" panose="02020404030301010803" pitchFamily="18" charset="0"/>
              </a:rPr>
              <a:t>The Disability Discrimination Act must consider the disabling effects of microwave radiation poisoning and the impacts that 5G will have in the home and workplace.</a:t>
            </a:r>
            <a:endParaRPr lang="en-AU" b="1" dirty="0" smtClean="0">
              <a:solidFill>
                <a:srgbClr val="002060"/>
              </a:solidFill>
              <a:uFill>
                <a:solidFill>
                  <a:srgbClr val="002060"/>
                </a:solidFill>
              </a:uFill>
              <a:latin typeface="Garamond" panose="02020404030301010803" pitchFamily="18" charset="0"/>
            </a:endParaRPr>
          </a:p>
          <a:p>
            <a:pPr marL="0" indent="0">
              <a:buNone/>
            </a:pPr>
            <a:endParaRPr lang="en-AU" dirty="0" smtClean="0">
              <a:solidFill>
                <a:schemeClr val="bg1">
                  <a:lumMod val="95000"/>
                  <a:lumOff val="5000"/>
                </a:schemeClr>
              </a:solidFill>
              <a:latin typeface="Garamond" panose="02020404030301010803" pitchFamily="18" charset="0"/>
            </a:endParaRPr>
          </a:p>
        </p:txBody>
      </p:sp>
    </p:spTree>
    <p:extLst>
      <p:ext uri="{BB962C8B-B14F-4D97-AF65-F5344CB8AC3E}">
        <p14:creationId xmlns:p14="http://schemas.microsoft.com/office/powerpoint/2010/main" val="3722294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4381" y="965914"/>
            <a:ext cx="9745084" cy="584775"/>
          </a:xfrm>
          <a:prstGeom prst="rect">
            <a:avLst/>
          </a:prstGeom>
          <a:noFill/>
        </p:spPr>
        <p:txBody>
          <a:bodyPr wrap="square" rtlCol="0">
            <a:spAutoFit/>
          </a:bodyPr>
          <a:lstStyle/>
          <a:p>
            <a:pPr algn="ctr"/>
            <a:r>
              <a:rPr lang="en-AU" sz="3200" b="1" dirty="0" smtClean="0">
                <a:solidFill>
                  <a:schemeClr val="bg1"/>
                </a:solidFill>
              </a:rPr>
              <a:t>RISK 21: WORKPLACE HEALTH AND SAFETY</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550689"/>
            <a:ext cx="9905999" cy="4936434"/>
          </a:xfrm>
        </p:spPr>
        <p:txBody>
          <a:bodyPr>
            <a:noAutofit/>
          </a:bodyPr>
          <a:lstStyle/>
          <a:p>
            <a:pPr marL="0" indent="0">
              <a:buNone/>
            </a:pPr>
            <a:r>
              <a:rPr lang="en-AU" u="sng" dirty="0">
                <a:solidFill>
                  <a:srgbClr val="FF0000"/>
                </a:solidFill>
                <a:latin typeface="Garamond" panose="02020404030301010803" pitchFamily="18" charset="0"/>
              </a:rPr>
              <a:t>Exposure</a:t>
            </a:r>
            <a:r>
              <a:rPr lang="en-AU" dirty="0">
                <a:solidFill>
                  <a:schemeClr val="bg1">
                    <a:lumMod val="95000"/>
                    <a:lumOff val="5000"/>
                  </a:schemeClr>
                </a:solidFill>
                <a:latin typeface="Garamond" panose="02020404030301010803" pitchFamily="18" charset="0"/>
              </a:rPr>
              <a:t> to non-ionising </a:t>
            </a:r>
            <a:r>
              <a:rPr lang="en-AU" dirty="0" smtClean="0">
                <a:solidFill>
                  <a:schemeClr val="bg1">
                    <a:lumMod val="95000"/>
                    <a:lumOff val="5000"/>
                  </a:schemeClr>
                </a:solidFill>
                <a:latin typeface="Garamond" panose="02020404030301010803" pitchFamily="18" charset="0"/>
              </a:rPr>
              <a:t>radiation (e.g. </a:t>
            </a:r>
            <a:r>
              <a:rPr lang="en-AU" dirty="0" err="1" smtClean="0">
                <a:solidFill>
                  <a:schemeClr val="bg1">
                    <a:lumMod val="95000"/>
                    <a:lumOff val="5000"/>
                  </a:schemeClr>
                </a:solidFill>
                <a:latin typeface="Garamond" panose="02020404030301010803" pitchFamily="18" charset="0"/>
              </a:rPr>
              <a:t>WiFi</a:t>
            </a:r>
            <a:r>
              <a:rPr lang="en-AU" dirty="0" smtClean="0">
                <a:solidFill>
                  <a:schemeClr val="bg1">
                    <a:lumMod val="95000"/>
                    <a:lumOff val="5000"/>
                  </a:schemeClr>
                </a:solidFill>
                <a:latin typeface="Garamond" panose="02020404030301010803" pitchFamily="18" charset="0"/>
              </a:rPr>
              <a:t>, 5G) </a:t>
            </a:r>
            <a:r>
              <a:rPr lang="en-AU" dirty="0">
                <a:solidFill>
                  <a:schemeClr val="bg1">
                    <a:lumMod val="95000"/>
                    <a:lumOff val="5000"/>
                  </a:schemeClr>
                </a:solidFill>
                <a:latin typeface="Garamond" panose="02020404030301010803" pitchFamily="18" charset="0"/>
              </a:rPr>
              <a:t>is a health problem </a:t>
            </a:r>
            <a:r>
              <a:rPr lang="en-AU" dirty="0" smtClean="0">
                <a:solidFill>
                  <a:schemeClr val="bg1">
                    <a:lumMod val="95000"/>
                    <a:lumOff val="5000"/>
                  </a:schemeClr>
                </a:solidFill>
                <a:latin typeface="Garamond" panose="02020404030301010803" pitchFamily="18" charset="0"/>
              </a:rPr>
              <a:t>recognised </a:t>
            </a:r>
            <a:r>
              <a:rPr lang="en-AU" dirty="0">
                <a:solidFill>
                  <a:schemeClr val="bg1">
                    <a:lumMod val="95000"/>
                    <a:lumOff val="5000"/>
                  </a:schemeClr>
                </a:solidFill>
                <a:latin typeface="Garamond" panose="02020404030301010803" pitchFamily="18" charset="0"/>
              </a:rPr>
              <a:t>by the WHO as a medical classification. </a:t>
            </a:r>
            <a:r>
              <a:rPr lang="en-AU" dirty="0" smtClean="0">
                <a:solidFill>
                  <a:schemeClr val="bg1">
                    <a:lumMod val="95000"/>
                    <a:lumOff val="5000"/>
                  </a:schemeClr>
                </a:solidFill>
                <a:latin typeface="Garamond" panose="02020404030301010803" pitchFamily="18" charset="0"/>
              </a:rPr>
              <a:t>   WHO </a:t>
            </a:r>
            <a:r>
              <a:rPr lang="en-AU" dirty="0">
                <a:solidFill>
                  <a:schemeClr val="bg1">
                    <a:lumMod val="95000"/>
                    <a:lumOff val="5000"/>
                  </a:schemeClr>
                </a:solidFill>
                <a:latin typeface="Garamond" panose="02020404030301010803" pitchFamily="18" charset="0"/>
              </a:rPr>
              <a:t>has classified 'exposure' as an established adverse health effect.  </a:t>
            </a:r>
            <a:endParaRPr lang="en-AU" dirty="0" smtClean="0">
              <a:solidFill>
                <a:schemeClr val="bg1">
                  <a:lumMod val="95000"/>
                  <a:lumOff val="5000"/>
                </a:schemeClr>
              </a:solidFill>
              <a:latin typeface="Garamond" panose="02020404030301010803" pitchFamily="18" charset="0"/>
            </a:endParaRPr>
          </a:p>
          <a:p>
            <a:pPr marL="0" indent="0">
              <a:buNone/>
            </a:pPr>
            <a:r>
              <a:rPr lang="en-AU" dirty="0" smtClean="0">
                <a:solidFill>
                  <a:schemeClr val="bg1">
                    <a:lumMod val="95000"/>
                    <a:lumOff val="5000"/>
                  </a:schemeClr>
                </a:solidFill>
                <a:latin typeface="Garamond" panose="02020404030301010803" pitchFamily="18" charset="0"/>
              </a:rPr>
              <a:t>ICD-10 </a:t>
            </a:r>
            <a:r>
              <a:rPr lang="en-AU" dirty="0">
                <a:solidFill>
                  <a:schemeClr val="bg1">
                    <a:lumMod val="95000"/>
                    <a:lumOff val="5000"/>
                  </a:schemeClr>
                </a:solidFill>
                <a:latin typeface="Garamond" panose="02020404030301010803" pitchFamily="18" charset="0"/>
              </a:rPr>
              <a:t>is the 10th revision of the International Statistical Classification of Diseases and Related Health Problems (WHO).</a:t>
            </a:r>
          </a:p>
          <a:p>
            <a:pPr marL="0" indent="0">
              <a:buNone/>
            </a:pPr>
            <a:r>
              <a:rPr lang="en-AU" dirty="0">
                <a:solidFill>
                  <a:schemeClr val="bg1">
                    <a:lumMod val="95000"/>
                    <a:lumOff val="5000"/>
                  </a:schemeClr>
                </a:solidFill>
                <a:latin typeface="Garamond" panose="02020404030301010803" pitchFamily="18" charset="0"/>
              </a:rPr>
              <a:t>Exposure to non-ionising radiation and radio frequencies can be diagnosed under the </a:t>
            </a:r>
            <a:r>
              <a:rPr lang="en-AU" dirty="0">
                <a:solidFill>
                  <a:srgbClr val="FF0000"/>
                </a:solidFill>
                <a:latin typeface="Garamond" panose="02020404030301010803" pitchFamily="18" charset="0"/>
              </a:rPr>
              <a:t>ICD-10</a:t>
            </a:r>
            <a:r>
              <a:rPr lang="en-AU" dirty="0">
                <a:solidFill>
                  <a:schemeClr val="bg1">
                    <a:lumMod val="95000"/>
                    <a:lumOff val="5000"/>
                  </a:schemeClr>
                </a:solidFill>
                <a:latin typeface="Garamond" panose="02020404030301010803" pitchFamily="18" charset="0"/>
              </a:rPr>
              <a:t> and in some cases is a billable code. Billable codes are sufficient justification for admission to an acute care hospital when used a principal diagnosis. </a:t>
            </a:r>
          </a:p>
          <a:p>
            <a:pPr marL="0" indent="0">
              <a:buNone/>
            </a:pPr>
            <a:r>
              <a:rPr lang="en-AU" dirty="0">
                <a:solidFill>
                  <a:schemeClr val="bg1">
                    <a:lumMod val="95000"/>
                    <a:lumOff val="5000"/>
                  </a:schemeClr>
                </a:solidFill>
                <a:latin typeface="Garamond" panose="02020404030301010803" pitchFamily="18" charset="0"/>
              </a:rPr>
              <a:t> </a:t>
            </a:r>
            <a:r>
              <a:rPr lang="en-AU" dirty="0" smtClean="0">
                <a:solidFill>
                  <a:schemeClr val="bg1">
                    <a:lumMod val="95000"/>
                    <a:lumOff val="5000"/>
                  </a:schemeClr>
                </a:solidFill>
                <a:latin typeface="Garamond" panose="02020404030301010803" pitchFamily="18" charset="0"/>
              </a:rPr>
              <a:t>A </a:t>
            </a:r>
            <a:r>
              <a:rPr lang="en-AU" dirty="0">
                <a:solidFill>
                  <a:schemeClr val="bg1">
                    <a:lumMod val="95000"/>
                    <a:lumOff val="5000"/>
                  </a:schemeClr>
                </a:solidFill>
                <a:latin typeface="Garamond" panose="02020404030301010803" pitchFamily="18" charset="0"/>
              </a:rPr>
              <a:t>'billable code' is detailed enough to be used to specify a medical diagnosis</a:t>
            </a:r>
            <a:r>
              <a:rPr lang="en-AU" dirty="0" smtClean="0">
                <a:solidFill>
                  <a:schemeClr val="bg1">
                    <a:lumMod val="95000"/>
                    <a:lumOff val="5000"/>
                  </a:schemeClr>
                </a:solidFill>
                <a:latin typeface="Garamond" panose="02020404030301010803" pitchFamily="18" charset="0"/>
              </a:rPr>
              <a:t>.</a:t>
            </a:r>
          </a:p>
          <a:p>
            <a:pPr marL="0" indent="0">
              <a:buNone/>
            </a:pPr>
            <a:endParaRPr lang="en-AU" dirty="0" smtClean="0">
              <a:solidFill>
                <a:schemeClr val="bg1">
                  <a:lumMod val="95000"/>
                  <a:lumOff val="5000"/>
                </a:schemeClr>
              </a:solidFill>
              <a:latin typeface="Garamond" panose="02020404030301010803" pitchFamily="18" charset="0"/>
            </a:endParaRPr>
          </a:p>
        </p:txBody>
      </p:sp>
    </p:spTree>
    <p:extLst>
      <p:ext uri="{BB962C8B-B14F-4D97-AF65-F5344CB8AC3E}">
        <p14:creationId xmlns:p14="http://schemas.microsoft.com/office/powerpoint/2010/main" val="1072480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4381" y="965914"/>
            <a:ext cx="9745084" cy="584775"/>
          </a:xfrm>
          <a:prstGeom prst="rect">
            <a:avLst/>
          </a:prstGeom>
          <a:noFill/>
        </p:spPr>
        <p:txBody>
          <a:bodyPr wrap="square" rtlCol="0">
            <a:spAutoFit/>
          </a:bodyPr>
          <a:lstStyle/>
          <a:p>
            <a:pPr algn="ctr"/>
            <a:r>
              <a:rPr lang="en-AU" sz="3200" b="1" dirty="0" smtClean="0">
                <a:solidFill>
                  <a:schemeClr val="bg1"/>
                </a:solidFill>
              </a:rPr>
              <a:t>WHS BREACH = EXPOSURE</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550689"/>
            <a:ext cx="9905999" cy="4936434"/>
          </a:xfrm>
        </p:spPr>
        <p:txBody>
          <a:bodyPr>
            <a:noAutofit/>
          </a:bodyPr>
          <a:lstStyle/>
          <a:p>
            <a:pPr marL="0" indent="0">
              <a:buNone/>
            </a:pPr>
            <a:r>
              <a:rPr lang="en-AU" dirty="0">
                <a:solidFill>
                  <a:schemeClr val="bg1"/>
                </a:solidFill>
                <a:latin typeface="Garamond" panose="02020404030301010803" pitchFamily="18" charset="0"/>
              </a:rPr>
              <a:t>The WHO recognise exposure to radiation as being sufficient for a medical diagnosis </a:t>
            </a:r>
            <a:r>
              <a:rPr lang="en-AU" dirty="0" smtClean="0">
                <a:solidFill>
                  <a:schemeClr val="bg1"/>
                </a:solidFill>
                <a:latin typeface="Garamond" panose="02020404030301010803" pitchFamily="18" charset="0"/>
              </a:rPr>
              <a:t>– WE </a:t>
            </a:r>
            <a:r>
              <a:rPr lang="en-AU" dirty="0">
                <a:solidFill>
                  <a:schemeClr val="bg1"/>
                </a:solidFill>
                <a:latin typeface="Garamond" panose="02020404030301010803" pitchFamily="18" charset="0"/>
              </a:rPr>
              <a:t>ARE ALL EXPOSED.</a:t>
            </a:r>
          </a:p>
          <a:p>
            <a:pPr marL="0" indent="0">
              <a:buNone/>
            </a:pPr>
            <a:r>
              <a:rPr lang="en-AU" dirty="0" smtClean="0">
                <a:solidFill>
                  <a:schemeClr val="bg1"/>
                </a:solidFill>
                <a:latin typeface="Garamond" panose="02020404030301010803" pitchFamily="18" charset="0"/>
              </a:rPr>
              <a:t>A </a:t>
            </a:r>
            <a:r>
              <a:rPr lang="en-AU" dirty="0">
                <a:solidFill>
                  <a:schemeClr val="bg1"/>
                </a:solidFill>
                <a:latin typeface="Garamond" panose="02020404030301010803" pitchFamily="18" charset="0"/>
              </a:rPr>
              <a:t>billable code and a medical classification means a recognised medical condition.  Not some phantom condition made up in ones head as ACEBR / ARPANSA might have us believe.</a:t>
            </a:r>
          </a:p>
          <a:p>
            <a:pPr marL="0" indent="0">
              <a:buNone/>
            </a:pPr>
            <a:r>
              <a:rPr lang="en-AU" dirty="0" smtClean="0">
                <a:solidFill>
                  <a:schemeClr val="bg1"/>
                </a:solidFill>
                <a:latin typeface="Garamond" panose="02020404030301010803" pitchFamily="18" charset="0"/>
              </a:rPr>
              <a:t>There is case-law in Australia of a WHS claim for discomfort caused from Wi-Fi in the McDonald </a:t>
            </a:r>
            <a:r>
              <a:rPr lang="en-AU" dirty="0" err="1" smtClean="0">
                <a:solidFill>
                  <a:schemeClr val="bg1"/>
                </a:solidFill>
                <a:latin typeface="Garamond" panose="02020404030301010803" pitchFamily="18" charset="0"/>
              </a:rPr>
              <a:t>vs</a:t>
            </a:r>
            <a:r>
              <a:rPr lang="en-AU" dirty="0" smtClean="0">
                <a:solidFill>
                  <a:schemeClr val="bg1"/>
                </a:solidFill>
                <a:latin typeface="Garamond" panose="02020404030301010803" pitchFamily="18" charset="0"/>
              </a:rPr>
              <a:t> </a:t>
            </a:r>
            <a:r>
              <a:rPr lang="en-AU" dirty="0" err="1" smtClean="0">
                <a:solidFill>
                  <a:schemeClr val="bg1"/>
                </a:solidFill>
                <a:latin typeface="Garamond" panose="02020404030301010803" pitchFamily="18" charset="0"/>
              </a:rPr>
              <a:t>Comcare</a:t>
            </a:r>
            <a:r>
              <a:rPr lang="en-AU" dirty="0" smtClean="0">
                <a:solidFill>
                  <a:schemeClr val="bg1"/>
                </a:solidFill>
                <a:latin typeface="Garamond" panose="02020404030301010803" pitchFamily="18" charset="0"/>
              </a:rPr>
              <a:t> case.</a:t>
            </a:r>
          </a:p>
          <a:p>
            <a:pPr marL="0" indent="0">
              <a:buNone/>
            </a:pPr>
            <a:r>
              <a:rPr lang="en-AU" b="1" dirty="0" smtClean="0">
                <a:solidFill>
                  <a:schemeClr val="bg1"/>
                </a:solidFill>
                <a:latin typeface="Garamond" panose="02020404030301010803" pitchFamily="18" charset="0"/>
              </a:rPr>
              <a:t>Does the Committee wish to see every Australian Worker harmed as a result of continued long-term exposure in the workplace?</a:t>
            </a:r>
          </a:p>
          <a:p>
            <a:pPr marL="0" indent="0">
              <a:buNone/>
            </a:pPr>
            <a:r>
              <a:rPr lang="en-AU" dirty="0" smtClean="0">
                <a:solidFill>
                  <a:schemeClr val="bg1"/>
                </a:solidFill>
                <a:latin typeface="Garamond" panose="02020404030301010803" pitchFamily="18" charset="0"/>
              </a:rPr>
              <a:t>What is the present and future impact on National Productivity from symptoms?</a:t>
            </a:r>
          </a:p>
        </p:txBody>
      </p:sp>
    </p:spTree>
    <p:extLst>
      <p:ext uri="{BB962C8B-B14F-4D97-AF65-F5344CB8AC3E}">
        <p14:creationId xmlns:p14="http://schemas.microsoft.com/office/powerpoint/2010/main" val="1894954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4381" y="965914"/>
            <a:ext cx="9745084" cy="584775"/>
          </a:xfrm>
          <a:prstGeom prst="rect">
            <a:avLst/>
          </a:prstGeom>
          <a:noFill/>
        </p:spPr>
        <p:txBody>
          <a:bodyPr wrap="square" rtlCol="0">
            <a:spAutoFit/>
          </a:bodyPr>
          <a:lstStyle/>
          <a:p>
            <a:pPr algn="ctr"/>
            <a:r>
              <a:rPr lang="en-AU" sz="3200" b="1" dirty="0" smtClean="0">
                <a:solidFill>
                  <a:schemeClr val="bg1"/>
                </a:solidFill>
              </a:rPr>
              <a:t>WHS and THE CMO</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550689"/>
            <a:ext cx="9905999" cy="4936434"/>
          </a:xfrm>
        </p:spPr>
        <p:txBody>
          <a:bodyPr>
            <a:noAutofit/>
          </a:bodyPr>
          <a:lstStyle/>
          <a:p>
            <a:pPr marL="0" indent="0">
              <a:buNone/>
            </a:pPr>
            <a:r>
              <a:rPr lang="en-AU" dirty="0">
                <a:solidFill>
                  <a:schemeClr val="bg1"/>
                </a:solidFill>
                <a:latin typeface="Garamond" panose="02020404030301010803" pitchFamily="18" charset="0"/>
              </a:rPr>
              <a:t>The Office of the Australian Chief Medical </a:t>
            </a:r>
            <a:r>
              <a:rPr lang="en-AU" dirty="0" smtClean="0">
                <a:solidFill>
                  <a:schemeClr val="bg1"/>
                </a:solidFill>
                <a:latin typeface="Garamond" panose="02020404030301010803" pitchFamily="18" charset="0"/>
              </a:rPr>
              <a:t>Officer (CMO) </a:t>
            </a:r>
            <a:r>
              <a:rPr lang="en-AU" dirty="0">
                <a:solidFill>
                  <a:schemeClr val="bg1"/>
                </a:solidFill>
                <a:latin typeface="Garamond" panose="02020404030301010803" pitchFamily="18" charset="0"/>
              </a:rPr>
              <a:t>is a party to the WHO and </a:t>
            </a:r>
            <a:r>
              <a:rPr lang="en-AU" dirty="0" smtClean="0">
                <a:solidFill>
                  <a:schemeClr val="bg1"/>
                </a:solidFill>
                <a:latin typeface="Garamond" panose="02020404030301010803" pitchFamily="18" charset="0"/>
              </a:rPr>
              <a:t>as such was </a:t>
            </a:r>
            <a:r>
              <a:rPr lang="en-AU" dirty="0">
                <a:solidFill>
                  <a:schemeClr val="bg1"/>
                </a:solidFill>
                <a:latin typeface="Garamond" panose="02020404030301010803" pitchFamily="18" charset="0"/>
              </a:rPr>
              <a:t>a party to the carcinogenic classifications of DDT, Lead, </a:t>
            </a:r>
            <a:r>
              <a:rPr lang="en-AU" dirty="0" smtClean="0">
                <a:solidFill>
                  <a:schemeClr val="bg1"/>
                </a:solidFill>
                <a:latin typeface="Garamond" panose="02020404030301010803" pitchFamily="18" charset="0"/>
              </a:rPr>
              <a:t>Asbestos and EMR. </a:t>
            </a:r>
            <a:r>
              <a:rPr lang="en-AU" dirty="0">
                <a:solidFill>
                  <a:schemeClr val="bg1"/>
                </a:solidFill>
                <a:latin typeface="Garamond" panose="02020404030301010803" pitchFamily="18" charset="0"/>
              </a:rPr>
              <a:t>Yet why do we only see WHS covering everything but EMR?  </a:t>
            </a:r>
          </a:p>
          <a:p>
            <a:pPr marL="0" indent="0">
              <a:buNone/>
            </a:pPr>
            <a:r>
              <a:rPr lang="en-AU" dirty="0" smtClean="0">
                <a:solidFill>
                  <a:schemeClr val="bg1"/>
                </a:solidFill>
                <a:latin typeface="Garamond" panose="02020404030301010803" pitchFamily="18" charset="0"/>
              </a:rPr>
              <a:t>The </a:t>
            </a:r>
            <a:r>
              <a:rPr lang="en-AU" dirty="0">
                <a:solidFill>
                  <a:schemeClr val="bg1"/>
                </a:solidFill>
                <a:latin typeface="Garamond" panose="02020404030301010803" pitchFamily="18" charset="0"/>
              </a:rPr>
              <a:t>CMO would be very aware of the risk of </a:t>
            </a:r>
            <a:r>
              <a:rPr lang="en-AU" dirty="0" smtClean="0">
                <a:solidFill>
                  <a:schemeClr val="bg1"/>
                </a:solidFill>
                <a:latin typeface="Garamond" panose="02020404030301010803" pitchFamily="18" charset="0"/>
              </a:rPr>
              <a:t>harm as audit trails clearly demonstrate the Office of the CMO was represented at ARPANSA EMERG meetings where harm and risk of harm were communicated in written correspondence.  The CMO also has a duty of care as a medical doctor.</a:t>
            </a:r>
          </a:p>
          <a:p>
            <a:pPr marL="0" indent="0">
              <a:buNone/>
            </a:pPr>
            <a:r>
              <a:rPr lang="en-AU" b="1" dirty="0" smtClean="0">
                <a:solidFill>
                  <a:schemeClr val="bg1"/>
                </a:solidFill>
                <a:latin typeface="Garamond" panose="02020404030301010803" pitchFamily="18" charset="0"/>
              </a:rPr>
              <a:t>What is the position of the CMO on the health risks of 5G?</a:t>
            </a:r>
            <a:endParaRPr lang="en-AU"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894830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4680" y="965914"/>
            <a:ext cx="7109472" cy="584775"/>
          </a:xfrm>
          <a:prstGeom prst="rect">
            <a:avLst/>
          </a:prstGeom>
          <a:noFill/>
        </p:spPr>
        <p:txBody>
          <a:bodyPr wrap="square" rtlCol="0">
            <a:spAutoFit/>
          </a:bodyPr>
          <a:lstStyle/>
          <a:p>
            <a:pPr algn="ctr"/>
            <a:r>
              <a:rPr lang="en-AU" sz="3200" b="1" dirty="0" smtClean="0">
                <a:solidFill>
                  <a:schemeClr val="bg1"/>
                </a:solidFill>
              </a:rPr>
              <a:t>RISK 22: SUPRESSION OF TRUTH</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7" name="Content Placeholder 2"/>
          <p:cNvSpPr>
            <a:spLocks noGrp="1"/>
          </p:cNvSpPr>
          <p:nvPr>
            <p:ph idx="1"/>
          </p:nvPr>
        </p:nvSpPr>
        <p:spPr>
          <a:xfrm>
            <a:off x="1141412" y="1700512"/>
            <a:ext cx="9905999" cy="4786611"/>
          </a:xfrm>
        </p:spPr>
        <p:txBody>
          <a:bodyPr>
            <a:normAutofit fontScale="70000" lnSpcReduction="20000"/>
          </a:bodyPr>
          <a:lstStyle/>
          <a:p>
            <a:pPr marL="0" indent="0">
              <a:buNone/>
            </a:pPr>
            <a:r>
              <a:rPr lang="en-AU" dirty="0" smtClean="0">
                <a:solidFill>
                  <a:schemeClr val="bg1">
                    <a:lumMod val="95000"/>
                    <a:lumOff val="5000"/>
                  </a:schemeClr>
                </a:solidFill>
                <a:latin typeface="Garamond" panose="02020404030301010803" pitchFamily="18" charset="0"/>
                <a:cs typeface="Calibri" panose="020F0502020204030204" pitchFamily="34" charset="0"/>
              </a:rPr>
              <a:t>Medical doctors, school </a:t>
            </a:r>
            <a:r>
              <a:rPr lang="en-AU" dirty="0">
                <a:solidFill>
                  <a:schemeClr val="bg1">
                    <a:lumMod val="95000"/>
                    <a:lumOff val="5000"/>
                  </a:schemeClr>
                </a:solidFill>
                <a:latin typeface="Garamond" panose="02020404030301010803" pitchFamily="18" charset="0"/>
                <a:cs typeface="Calibri" panose="020F0502020204030204" pitchFamily="34" charset="0"/>
              </a:rPr>
              <a:t>p</a:t>
            </a:r>
            <a:r>
              <a:rPr lang="en-AU" dirty="0" smtClean="0">
                <a:solidFill>
                  <a:schemeClr val="bg1">
                    <a:lumMod val="95000"/>
                    <a:lumOff val="5000"/>
                  </a:schemeClr>
                </a:solidFill>
                <a:latin typeface="Garamond" panose="02020404030301010803" pitchFamily="18" charset="0"/>
                <a:cs typeface="Calibri" panose="020F0502020204030204" pitchFamily="34" charset="0"/>
              </a:rPr>
              <a:t>rinciples, teachers, WHS officers, hospital staff, police officers and other officials, who know of actual harm and serious risk of harm (especially to children and patients) from microwave radiation exposure, are fearful to speak out and make this issue known.</a:t>
            </a:r>
          </a:p>
          <a:p>
            <a:pPr marL="0" indent="0">
              <a:buNone/>
            </a:pPr>
            <a:r>
              <a:rPr lang="en-AU" dirty="0" smtClean="0">
                <a:solidFill>
                  <a:schemeClr val="bg1">
                    <a:lumMod val="95000"/>
                    <a:lumOff val="5000"/>
                  </a:schemeClr>
                </a:solidFill>
                <a:latin typeface="Garamond" panose="02020404030301010803" pitchFamily="18" charset="0"/>
                <a:cs typeface="Calibri" panose="020F0502020204030204" pitchFamily="34" charset="0"/>
              </a:rPr>
              <a:t>This can only be seen as a failing of democracy and of Government in this country.  In relation to this suppression we have seen the current Government:</a:t>
            </a:r>
          </a:p>
          <a:p>
            <a:pPr marL="457200" indent="-457200">
              <a:buSzPct val="100000"/>
              <a:buAutoNum type="arabicPeriod"/>
            </a:pPr>
            <a:r>
              <a:rPr lang="en-AU" dirty="0" smtClean="0">
                <a:solidFill>
                  <a:schemeClr val="bg1">
                    <a:lumMod val="95000"/>
                    <a:lumOff val="5000"/>
                  </a:schemeClr>
                </a:solidFill>
                <a:latin typeface="Garamond" panose="02020404030301010803" pitchFamily="18" charset="0"/>
                <a:cs typeface="Calibri" panose="020F0502020204030204" pitchFamily="34" charset="0"/>
              </a:rPr>
              <a:t>Suppress the independence of the media.</a:t>
            </a:r>
          </a:p>
          <a:p>
            <a:pPr marL="457200" indent="-457200">
              <a:buSzPct val="100000"/>
              <a:buAutoNum type="arabicPeriod"/>
            </a:pPr>
            <a:r>
              <a:rPr lang="en-AU" dirty="0" smtClean="0">
                <a:solidFill>
                  <a:schemeClr val="bg1">
                    <a:lumMod val="95000"/>
                    <a:lumOff val="5000"/>
                  </a:schemeClr>
                </a:solidFill>
                <a:latin typeface="Garamond" panose="02020404030301010803" pitchFamily="18" charset="0"/>
                <a:cs typeface="Calibri" panose="020F0502020204030204" pitchFamily="34" charset="0"/>
              </a:rPr>
              <a:t>Suppress a public servant’s ability to speak out against government policy and suppressed whistle-blowers.</a:t>
            </a:r>
          </a:p>
          <a:p>
            <a:pPr marL="457200" indent="-457200">
              <a:buSzPct val="100000"/>
              <a:buAutoNum type="arabicPeriod"/>
            </a:pPr>
            <a:r>
              <a:rPr lang="en-AU" dirty="0" smtClean="0">
                <a:solidFill>
                  <a:schemeClr val="bg1">
                    <a:lumMod val="95000"/>
                    <a:lumOff val="5000"/>
                  </a:schemeClr>
                </a:solidFill>
                <a:latin typeface="Garamond" panose="02020404030301010803" pitchFamily="18" charset="0"/>
                <a:cs typeface="Calibri" panose="020F0502020204030204" pitchFamily="34" charset="0"/>
              </a:rPr>
              <a:t>Suppress the public right to protest.</a:t>
            </a:r>
          </a:p>
          <a:p>
            <a:pPr marL="457200" indent="-457200">
              <a:buSzPct val="100000"/>
              <a:buFont typeface="Arial" panose="020B0604020202020204" pitchFamily="34" charset="0"/>
              <a:buAutoNum type="arabicPeriod"/>
            </a:pPr>
            <a:r>
              <a:rPr lang="en-AU" dirty="0">
                <a:solidFill>
                  <a:schemeClr val="bg1">
                    <a:lumMod val="95000"/>
                    <a:lumOff val="5000"/>
                  </a:schemeClr>
                </a:solidFill>
                <a:latin typeface="Garamond" panose="02020404030301010803" pitchFamily="18" charset="0"/>
                <a:cs typeface="Calibri" panose="020F0502020204030204" pitchFamily="34" charset="0"/>
              </a:rPr>
              <a:t>Oppose accountability through a federal integrity commissioner.</a:t>
            </a:r>
          </a:p>
          <a:p>
            <a:pPr marL="457200" indent="-457200">
              <a:buSzPct val="100000"/>
              <a:buAutoNum type="arabicPeriod"/>
            </a:pPr>
            <a:r>
              <a:rPr lang="en-AU" dirty="0" smtClean="0">
                <a:solidFill>
                  <a:schemeClr val="bg1">
                    <a:lumMod val="95000"/>
                    <a:lumOff val="5000"/>
                  </a:schemeClr>
                </a:solidFill>
                <a:latin typeface="Garamond" panose="02020404030301010803" pitchFamily="18" charset="0"/>
                <a:cs typeface="Calibri" panose="020F0502020204030204" pitchFamily="34" charset="0"/>
              </a:rPr>
              <a:t>Passed laws permitting criminals to serve in Federal Parliament.</a:t>
            </a:r>
          </a:p>
          <a:p>
            <a:pPr marL="457200" indent="-457200">
              <a:buSzPct val="100000"/>
              <a:buAutoNum type="arabicPeriod"/>
            </a:pPr>
            <a:r>
              <a:rPr lang="en-AU" dirty="0" smtClean="0">
                <a:solidFill>
                  <a:schemeClr val="bg1">
                    <a:lumMod val="95000"/>
                    <a:lumOff val="5000"/>
                  </a:schemeClr>
                </a:solidFill>
                <a:latin typeface="Garamond" panose="02020404030301010803" pitchFamily="18" charset="0"/>
                <a:cs typeface="Calibri" panose="020F0502020204030204" pitchFamily="34" charset="0"/>
              </a:rPr>
              <a:t>Eroded the confidence of the public in the present systems of government.</a:t>
            </a:r>
          </a:p>
          <a:p>
            <a:pPr marL="0" indent="0">
              <a:buSzPct val="100000"/>
              <a:buNone/>
            </a:pPr>
            <a:r>
              <a:rPr lang="en-AU" b="1" dirty="0" smtClean="0">
                <a:solidFill>
                  <a:schemeClr val="bg1">
                    <a:lumMod val="95000"/>
                    <a:lumOff val="5000"/>
                  </a:schemeClr>
                </a:solidFill>
                <a:latin typeface="Garamond" panose="02020404030301010803" pitchFamily="18" charset="0"/>
                <a:cs typeface="Calibri" panose="020F0502020204030204" pitchFamily="34" charset="0"/>
              </a:rPr>
              <a:t>Mums and Dads do not have the power or money of industry lobbyists.  By placing a moratorium on 5G in Australia, some faith may be restored in the democratic processes of government.</a:t>
            </a:r>
          </a:p>
          <a:p>
            <a:pPr marL="457200" indent="-457200">
              <a:buSzPct val="100000"/>
              <a:buAutoNum type="arabicPeriod"/>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a:p>
            <a:pPr marL="457200" indent="-457200">
              <a:buSzPct val="100000"/>
              <a:buAutoNum type="arabicPeriod"/>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a:p>
            <a:pPr marL="457200" indent="-457200">
              <a:buAutoNum type="arabicPeriod"/>
            </a:pPr>
            <a:endParaRPr lang="en-AU" dirty="0">
              <a:solidFill>
                <a:schemeClr val="bg1">
                  <a:lumMod val="95000"/>
                  <a:lumOff val="5000"/>
                </a:schemeClr>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2779077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p:cTn id="28"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p:cTn id="3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 calcmode="lin" valueType="num">
                                      <p:cBhvr>
                                        <p:cTn id="4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p:cTn id="49"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 calcmode="lin" valueType="num">
                                      <p:cBhvr>
                                        <p:cTn id="56"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7">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 calcmode="lin" valueType="num">
                                      <p:cBhvr>
                                        <p:cTn id="63"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7">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txEl>
                                              <p:pRg st="8" end="8"/>
                                            </p:txEl>
                                          </p:spTgt>
                                        </p:tgtEl>
                                        <p:attrNameLst>
                                          <p:attrName>style.visibility</p:attrName>
                                        </p:attrNameLst>
                                      </p:cBhvr>
                                      <p:to>
                                        <p:strVal val="visible"/>
                                      </p:to>
                                    </p:set>
                                    <p:anim calcmode="lin" valueType="num">
                                      <p:cBhvr>
                                        <p:cTn id="70"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1413" y="965914"/>
            <a:ext cx="9905998" cy="584775"/>
          </a:xfrm>
          <a:prstGeom prst="rect">
            <a:avLst/>
          </a:prstGeom>
          <a:noFill/>
        </p:spPr>
        <p:txBody>
          <a:bodyPr wrap="square" rtlCol="0">
            <a:spAutoFit/>
          </a:bodyPr>
          <a:lstStyle/>
          <a:p>
            <a:pPr algn="ctr"/>
            <a:r>
              <a:rPr lang="en-AU" sz="3200" b="1" dirty="0" smtClean="0">
                <a:solidFill>
                  <a:schemeClr val="bg1"/>
                </a:solidFill>
              </a:rPr>
              <a:t>RISK 23: SILENCE OF PROFESSIONAL BODIES</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7" name="Content Placeholder 2"/>
          <p:cNvSpPr>
            <a:spLocks noGrp="1"/>
          </p:cNvSpPr>
          <p:nvPr>
            <p:ph idx="1"/>
          </p:nvPr>
        </p:nvSpPr>
        <p:spPr>
          <a:xfrm>
            <a:off x="1141412" y="1700512"/>
            <a:ext cx="9905999" cy="4786611"/>
          </a:xfrm>
        </p:spPr>
        <p:txBody>
          <a:bodyPr>
            <a:normAutofit/>
          </a:bodyPr>
          <a:lstStyle/>
          <a:p>
            <a:pPr marL="0" indent="0">
              <a:buNone/>
            </a:pPr>
            <a:r>
              <a:rPr lang="en-AU" dirty="0" smtClean="0">
                <a:solidFill>
                  <a:schemeClr val="bg1">
                    <a:lumMod val="95000"/>
                    <a:lumOff val="5000"/>
                  </a:schemeClr>
                </a:solidFill>
                <a:latin typeface="Garamond" panose="02020404030301010803" pitchFamily="18" charset="0"/>
                <a:cs typeface="Calibri" panose="020F0502020204030204" pitchFamily="34" charset="0"/>
              </a:rPr>
              <a:t>As a Fellow of the Institution of Engineers Australia, I am aware that the </a:t>
            </a:r>
            <a:r>
              <a:rPr lang="en-AU" dirty="0" err="1" smtClean="0">
                <a:solidFill>
                  <a:schemeClr val="bg1">
                    <a:lumMod val="95000"/>
                    <a:lumOff val="5000"/>
                  </a:schemeClr>
                </a:solidFill>
                <a:latin typeface="Garamond" panose="02020404030301010803" pitchFamily="18" charset="0"/>
                <a:cs typeface="Calibri" panose="020F0502020204030204" pitchFamily="34" charset="0"/>
              </a:rPr>
              <a:t>IEAust</a:t>
            </a:r>
            <a:r>
              <a:rPr lang="en-AU" dirty="0" smtClean="0">
                <a:solidFill>
                  <a:schemeClr val="bg1">
                    <a:lumMod val="95000"/>
                    <a:lumOff val="5000"/>
                  </a:schemeClr>
                </a:solidFill>
                <a:latin typeface="Garamond" panose="02020404030301010803" pitchFamily="18" charset="0"/>
                <a:cs typeface="Calibri" panose="020F0502020204030204" pitchFamily="34" charset="0"/>
              </a:rPr>
              <a:t> has a chapter that focuses on radiation protection: protection of “machines” from the radiation emitted by other “machines”.  No consideration of the protection of humans.  </a:t>
            </a:r>
          </a:p>
          <a:p>
            <a:pPr marL="0" indent="0">
              <a:buNone/>
            </a:pPr>
            <a:r>
              <a:rPr lang="en-AU" dirty="0" smtClean="0">
                <a:solidFill>
                  <a:schemeClr val="bg1">
                    <a:lumMod val="95000"/>
                    <a:lumOff val="5000"/>
                  </a:schemeClr>
                </a:solidFill>
                <a:latin typeface="Garamond" panose="02020404030301010803" pitchFamily="18" charset="0"/>
                <a:cs typeface="Calibri" panose="020F0502020204030204" pitchFamily="34" charset="0"/>
              </a:rPr>
              <a:t>When I asked why not, I was told in writing that “the </a:t>
            </a:r>
            <a:r>
              <a:rPr lang="en-AU" dirty="0" err="1" smtClean="0">
                <a:solidFill>
                  <a:schemeClr val="bg1">
                    <a:lumMod val="95000"/>
                    <a:lumOff val="5000"/>
                  </a:schemeClr>
                </a:solidFill>
                <a:latin typeface="Garamond" panose="02020404030301010803" pitchFamily="18" charset="0"/>
                <a:cs typeface="Calibri" panose="020F0502020204030204" pitchFamily="34" charset="0"/>
              </a:rPr>
              <a:t>I.E.Aust</a:t>
            </a:r>
            <a:r>
              <a:rPr lang="en-AU" dirty="0" smtClean="0">
                <a:solidFill>
                  <a:schemeClr val="bg1">
                    <a:lumMod val="95000"/>
                    <a:lumOff val="5000"/>
                  </a:schemeClr>
                </a:solidFill>
                <a:latin typeface="Garamond" panose="02020404030301010803" pitchFamily="18" charset="0"/>
                <a:cs typeface="Calibri" panose="020F0502020204030204" pitchFamily="34" charset="0"/>
              </a:rPr>
              <a:t>. Is a member based organisation.”  Presumably, meaning that many paying members are in the wireless industry.</a:t>
            </a:r>
            <a:r>
              <a:rPr lang="en-AU" b="1" dirty="0">
                <a:solidFill>
                  <a:schemeClr val="bg1">
                    <a:lumMod val="95000"/>
                    <a:lumOff val="5000"/>
                  </a:schemeClr>
                </a:solidFill>
                <a:latin typeface="Garamond" panose="02020404030301010803" pitchFamily="18" charset="0"/>
                <a:cs typeface="Calibri" panose="020F0502020204030204" pitchFamily="34" charset="0"/>
              </a:rPr>
              <a:t> </a:t>
            </a:r>
            <a:endParaRPr lang="en-AU" b="1" dirty="0" smtClean="0">
              <a:solidFill>
                <a:schemeClr val="bg1">
                  <a:lumMod val="95000"/>
                  <a:lumOff val="5000"/>
                </a:schemeClr>
              </a:solidFill>
              <a:latin typeface="Garamond" panose="02020404030301010803" pitchFamily="18" charset="0"/>
              <a:cs typeface="Calibri" panose="020F0502020204030204" pitchFamily="34" charset="0"/>
            </a:endParaRPr>
          </a:p>
          <a:p>
            <a:pPr marL="0" indent="0">
              <a:buNone/>
            </a:pPr>
            <a:r>
              <a:rPr lang="en-AU" b="1" dirty="0" smtClean="0">
                <a:solidFill>
                  <a:schemeClr val="bg1">
                    <a:lumMod val="95000"/>
                    <a:lumOff val="5000"/>
                  </a:schemeClr>
                </a:solidFill>
                <a:latin typeface="Garamond" panose="02020404030301010803" pitchFamily="18" charset="0"/>
                <a:cs typeface="Calibri" panose="020F0502020204030204" pitchFamily="34" charset="0"/>
              </a:rPr>
              <a:t>What </a:t>
            </a:r>
            <a:r>
              <a:rPr lang="en-AU" b="1" dirty="0">
                <a:solidFill>
                  <a:schemeClr val="bg1">
                    <a:lumMod val="95000"/>
                    <a:lumOff val="5000"/>
                  </a:schemeClr>
                </a:solidFill>
                <a:latin typeface="Garamond" panose="02020404030301010803" pitchFamily="18" charset="0"/>
                <a:cs typeface="Calibri" panose="020F0502020204030204" pitchFamily="34" charset="0"/>
              </a:rPr>
              <a:t>training are doctors given on radiation exposure symptoms and what sanction from APRA or AMA would doctors face if they did diagnose and treat patients for radiation exposure from wireless devices?</a:t>
            </a:r>
          </a:p>
          <a:p>
            <a:pPr marL="0" indent="0">
              <a:buNone/>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a:p>
            <a:pPr marL="457200" indent="-457200">
              <a:buSzPct val="100000"/>
              <a:buAutoNum type="arabicPeriod"/>
            </a:pPr>
            <a:endParaRPr lang="en-AU" dirty="0" smtClean="0">
              <a:solidFill>
                <a:schemeClr val="bg1">
                  <a:lumMod val="95000"/>
                  <a:lumOff val="5000"/>
                </a:schemeClr>
              </a:solidFill>
              <a:latin typeface="Garamond" panose="02020404030301010803" pitchFamily="18" charset="0"/>
              <a:cs typeface="Calibri" panose="020F0502020204030204" pitchFamily="34" charset="0"/>
            </a:endParaRPr>
          </a:p>
          <a:p>
            <a:pPr marL="457200" indent="-457200">
              <a:buAutoNum type="arabicPeriod"/>
            </a:pPr>
            <a:endParaRPr lang="en-AU" dirty="0">
              <a:solidFill>
                <a:schemeClr val="bg1">
                  <a:lumMod val="95000"/>
                  <a:lumOff val="5000"/>
                </a:schemeClr>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722930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p:cTn id="28"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550689"/>
            <a:ext cx="9905999" cy="5307311"/>
          </a:xfrm>
        </p:spPr>
        <p:txBody>
          <a:bodyPr>
            <a:normAutofit/>
          </a:bodyPr>
          <a:lstStyle/>
          <a:p>
            <a:pPr marL="0" indent="0">
              <a:buNone/>
            </a:pPr>
            <a:r>
              <a:rPr lang="en-AU" i="1" dirty="0">
                <a:solidFill>
                  <a:schemeClr val="bg1">
                    <a:lumMod val="95000"/>
                    <a:lumOff val="5000"/>
                  </a:schemeClr>
                </a:solidFill>
                <a:latin typeface="Garamond" panose="02020404030301010803" pitchFamily="18" charset="0"/>
              </a:rPr>
              <a:t>“The Committee’s understanding of the implications of scientific research findings was made difficult by … </a:t>
            </a:r>
            <a:r>
              <a:rPr lang="en-AU" i="1" dirty="0">
                <a:solidFill>
                  <a:srgbClr val="FF0000"/>
                </a:solidFill>
                <a:latin typeface="Garamond" panose="02020404030301010803" pitchFamily="18" charset="0"/>
              </a:rPr>
              <a:t>the vexed question of the influence of the telecommunications industry in the design, funding and interpretation of studies</a:t>
            </a:r>
            <a:r>
              <a:rPr lang="en-AU" i="1" dirty="0">
                <a:solidFill>
                  <a:schemeClr val="bg1">
                    <a:lumMod val="95000"/>
                    <a:lumOff val="5000"/>
                  </a:schemeClr>
                </a:solidFill>
                <a:latin typeface="Garamond" panose="02020404030301010803" pitchFamily="18" charset="0"/>
              </a:rPr>
              <a:t>.”  </a:t>
            </a:r>
            <a:r>
              <a:rPr lang="en-AU" dirty="0">
                <a:solidFill>
                  <a:schemeClr val="bg1">
                    <a:lumMod val="95000"/>
                    <a:lumOff val="5000"/>
                  </a:schemeClr>
                </a:solidFill>
                <a:latin typeface="Garamond" panose="02020404030301010803" pitchFamily="18" charset="0"/>
              </a:rPr>
              <a:t>Australian </a:t>
            </a:r>
            <a:r>
              <a:rPr lang="en-AU" dirty="0" smtClean="0">
                <a:solidFill>
                  <a:schemeClr val="bg1">
                    <a:lumMod val="95000"/>
                    <a:lumOff val="5000"/>
                  </a:schemeClr>
                </a:solidFill>
                <a:latin typeface="Garamond" panose="02020404030301010803" pitchFamily="18" charset="0"/>
              </a:rPr>
              <a:t>Senate Enquiry into the wireless industry, </a:t>
            </a:r>
            <a:r>
              <a:rPr lang="en-AU" dirty="0">
                <a:solidFill>
                  <a:schemeClr val="bg1">
                    <a:lumMod val="95000"/>
                    <a:lumOff val="5000"/>
                  </a:schemeClr>
                </a:solidFill>
                <a:latin typeface="Garamond" panose="02020404030301010803" pitchFamily="18" charset="0"/>
              </a:rPr>
              <a:t>2001.</a:t>
            </a:r>
          </a:p>
          <a:p>
            <a:pPr marL="0" indent="0">
              <a:buNone/>
            </a:pPr>
            <a:r>
              <a:rPr lang="en-AU" dirty="0" smtClean="0">
                <a:solidFill>
                  <a:schemeClr val="bg1">
                    <a:lumMod val="95000"/>
                    <a:lumOff val="5000"/>
                  </a:schemeClr>
                </a:solidFill>
                <a:latin typeface="Garamond" panose="02020404030301010803" pitchFamily="18" charset="0"/>
              </a:rPr>
              <a:t>It can be established (www.ORSAA.org) that the Australian Government, and Industry cherry pick research and fund research that arguably supplies the results they are seeking. </a:t>
            </a:r>
            <a:endParaRPr lang="en-AU" dirty="0">
              <a:solidFill>
                <a:schemeClr val="bg1">
                  <a:lumMod val="95000"/>
                  <a:lumOff val="5000"/>
                </a:schemeClr>
              </a:solidFill>
              <a:latin typeface="Garamond" panose="02020404030301010803" pitchFamily="18" charset="0"/>
            </a:endParaRPr>
          </a:p>
          <a:p>
            <a:pPr marL="0" indent="0">
              <a:buNone/>
            </a:pPr>
            <a:r>
              <a:rPr lang="en-AU" b="1" dirty="0" smtClean="0">
                <a:solidFill>
                  <a:schemeClr val="bg1">
                    <a:lumMod val="95000"/>
                    <a:lumOff val="5000"/>
                  </a:schemeClr>
                </a:solidFill>
                <a:latin typeface="Garamond" panose="02020404030301010803" pitchFamily="18" charset="0"/>
              </a:rPr>
              <a:t>An inquiry into the independence and validity of research relied upon by Government, Councils and the public is recommended prior to promoting 5G as being ‘safe’. </a:t>
            </a:r>
            <a:endParaRPr lang="en-AU" b="1" dirty="0">
              <a:solidFill>
                <a:schemeClr val="bg1">
                  <a:lumMod val="95000"/>
                  <a:lumOff val="5000"/>
                </a:schemeClr>
              </a:solidFill>
              <a:latin typeface="Garamond" panose="02020404030301010803" pitchFamily="18" charset="0"/>
            </a:endParaRPr>
          </a:p>
          <a:p>
            <a:pPr marL="0" indent="0">
              <a:buNone/>
            </a:pPr>
            <a:endParaRPr lang="en-AU" dirty="0">
              <a:solidFill>
                <a:schemeClr val="bg1">
                  <a:lumMod val="95000"/>
                  <a:lumOff val="5000"/>
                </a:schemeClr>
              </a:solidFill>
              <a:latin typeface="Garamond" panose="02020404030301010803" pitchFamily="18" charset="0"/>
            </a:endParaRPr>
          </a:p>
        </p:txBody>
      </p:sp>
      <p:sp>
        <p:nvSpPr>
          <p:cNvPr id="5" name="TextBox 4"/>
          <p:cNvSpPr txBox="1"/>
          <p:nvPr/>
        </p:nvSpPr>
        <p:spPr>
          <a:xfrm>
            <a:off x="1317610" y="591438"/>
            <a:ext cx="9158989" cy="584775"/>
          </a:xfrm>
          <a:prstGeom prst="rect">
            <a:avLst/>
          </a:prstGeom>
          <a:noFill/>
        </p:spPr>
        <p:txBody>
          <a:bodyPr wrap="square" rtlCol="0">
            <a:spAutoFit/>
          </a:bodyPr>
          <a:lstStyle/>
          <a:p>
            <a:pPr algn="ctr"/>
            <a:r>
              <a:rPr lang="en-AU" sz="3200" b="1" dirty="0" smtClean="0">
                <a:solidFill>
                  <a:schemeClr val="bg1"/>
                </a:solidFill>
              </a:rPr>
              <a:t>RISK 24: BIASED RESEARCH</a:t>
            </a:r>
            <a:endParaRPr lang="en-AU" sz="3200" b="1" dirty="0">
              <a:solidFill>
                <a:schemeClr val="bg1"/>
              </a:solidFill>
            </a:endParaRPr>
          </a:p>
        </p:txBody>
      </p:sp>
    </p:spTree>
    <p:extLst>
      <p:ext uri="{BB962C8B-B14F-4D97-AF65-F5344CB8AC3E}">
        <p14:creationId xmlns:p14="http://schemas.microsoft.com/office/powerpoint/2010/main" val="2039372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2801" y="414371"/>
            <a:ext cx="9876664" cy="584775"/>
          </a:xfrm>
          <a:prstGeom prst="rect">
            <a:avLst/>
          </a:prstGeom>
          <a:noFill/>
        </p:spPr>
        <p:txBody>
          <a:bodyPr wrap="square" rtlCol="0">
            <a:spAutoFit/>
          </a:bodyPr>
          <a:lstStyle/>
          <a:p>
            <a:pPr algn="ctr"/>
            <a:r>
              <a:rPr lang="en-AU" sz="3200" b="1" dirty="0" smtClean="0">
                <a:solidFill>
                  <a:schemeClr val="bg1"/>
                </a:solidFill>
              </a:rPr>
              <a:t>EXECUTIVE SUMMARY</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12891" y="1568268"/>
            <a:ext cx="9905999" cy="4664892"/>
          </a:xfrm>
        </p:spPr>
        <p:txBody>
          <a:bodyPr>
            <a:noAutofit/>
          </a:bodyPr>
          <a:lstStyle/>
          <a:p>
            <a:pPr marL="0" indent="0" algn="just">
              <a:buSzPct val="100000"/>
              <a:buNone/>
            </a:pPr>
            <a:r>
              <a:rPr lang="en-AU" dirty="0" smtClean="0">
                <a:solidFill>
                  <a:schemeClr val="bg1"/>
                </a:solidFill>
                <a:latin typeface="Garamond" panose="02020404030301010803" pitchFamily="18" charset="0"/>
              </a:rPr>
              <a:t>ECSFR Recommend that the Parliament:</a:t>
            </a:r>
          </a:p>
          <a:p>
            <a:pPr marL="514350" indent="-514350" algn="just">
              <a:buSzPct val="100000"/>
              <a:buFont typeface="+mj-lt"/>
              <a:buAutoNum type="arabicPeriod"/>
            </a:pPr>
            <a:r>
              <a:rPr lang="en-AU" dirty="0" smtClean="0">
                <a:solidFill>
                  <a:schemeClr val="bg1"/>
                </a:solidFill>
                <a:latin typeface="Garamond" panose="02020404030301010803" pitchFamily="18" charset="0"/>
              </a:rPr>
              <a:t>Effect a National moratorium on 5G until a comprehensive, inclusive and </a:t>
            </a:r>
            <a:r>
              <a:rPr lang="en-AU" u="sng" dirty="0" smtClean="0">
                <a:solidFill>
                  <a:schemeClr val="bg1"/>
                </a:solidFill>
                <a:latin typeface="Garamond" panose="02020404030301010803" pitchFamily="18" charset="0"/>
              </a:rPr>
              <a:t>independent</a:t>
            </a:r>
            <a:r>
              <a:rPr lang="en-AU" dirty="0" smtClean="0">
                <a:solidFill>
                  <a:schemeClr val="bg1"/>
                </a:solidFill>
                <a:latin typeface="Garamond" panose="02020404030301010803" pitchFamily="18" charset="0"/>
              </a:rPr>
              <a:t> risk assessment is undertaken, addressing at least, the matters raised herein. </a:t>
            </a:r>
            <a:endParaRPr lang="en-AU" dirty="0">
              <a:solidFill>
                <a:schemeClr val="bg1"/>
              </a:solidFill>
              <a:latin typeface="Garamond" panose="02020404030301010803" pitchFamily="18" charset="0"/>
            </a:endParaRPr>
          </a:p>
          <a:p>
            <a:pPr marL="514350" indent="-514350" algn="just">
              <a:buSzPct val="100000"/>
              <a:buFont typeface="+mj-lt"/>
              <a:buAutoNum type="arabicPeriod"/>
            </a:pPr>
            <a:r>
              <a:rPr lang="en-AU" dirty="0" smtClean="0">
                <a:solidFill>
                  <a:schemeClr val="bg1"/>
                </a:solidFill>
                <a:latin typeface="Garamond" panose="02020404030301010803" pitchFamily="18" charset="0"/>
              </a:rPr>
              <a:t>Establish a transparent task force (e.g. open to public and media scrutiny) to undertake the risk assessment.</a:t>
            </a:r>
          </a:p>
          <a:p>
            <a:pPr marL="514350" indent="-514350" algn="just">
              <a:buSzPct val="100000"/>
              <a:buFont typeface="+mj-lt"/>
              <a:buAutoNum type="arabicPeriod"/>
            </a:pPr>
            <a:r>
              <a:rPr lang="en-AU" dirty="0" smtClean="0">
                <a:solidFill>
                  <a:schemeClr val="bg1"/>
                </a:solidFill>
                <a:latin typeface="Garamond" panose="02020404030301010803" pitchFamily="18" charset="0"/>
              </a:rPr>
              <a:t>The risk assessment must not be an assessment of risk to industry profit, but rather of risk to the population, the environment and the assets of the Commonwealth of Australia.  Essentially, the National Interest.</a:t>
            </a:r>
          </a:p>
          <a:p>
            <a:pPr marL="514350" indent="-514350" algn="just">
              <a:buSzPct val="100000"/>
              <a:buFont typeface="+mj-lt"/>
              <a:buAutoNum type="arabicPeriod"/>
            </a:pPr>
            <a:endParaRPr lang="en-AU" dirty="0" smtClean="0">
              <a:solidFill>
                <a:schemeClr val="bg1"/>
              </a:solidFill>
              <a:latin typeface="Garamond" panose="02020404030301010803" pitchFamily="18" charset="0"/>
            </a:endParaRPr>
          </a:p>
          <a:p>
            <a:pPr marL="514350" indent="-514350" algn="just">
              <a:buSzPct val="100000"/>
              <a:buFont typeface="+mj-lt"/>
              <a:buAutoNum type="arabicPeriod"/>
            </a:pPr>
            <a:endParaRPr lang="en-AU" dirty="0" smtClean="0">
              <a:solidFill>
                <a:schemeClr val="bg1"/>
              </a:solidFill>
              <a:latin typeface="Garamond" panose="02020404030301010803" pitchFamily="18" charset="0"/>
            </a:endParaRPr>
          </a:p>
          <a:p>
            <a:pPr marL="514350" indent="-514350" algn="just">
              <a:buSzPct val="100000"/>
              <a:buFont typeface="+mj-lt"/>
              <a:buAutoNum type="arabicPeriod"/>
            </a:pPr>
            <a:endParaRPr lang="en-AU" dirty="0" smtClean="0">
              <a:solidFill>
                <a:schemeClr val="bg1"/>
              </a:solidFill>
              <a:latin typeface="Garamond" panose="02020404030301010803" pitchFamily="18" charset="0"/>
            </a:endParaRPr>
          </a:p>
        </p:txBody>
      </p:sp>
    </p:spTree>
    <p:extLst>
      <p:ext uri="{BB962C8B-B14F-4D97-AF65-F5344CB8AC3E}">
        <p14:creationId xmlns:p14="http://schemas.microsoft.com/office/powerpoint/2010/main" val="1362235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ustry_funded_research.JPG"/>
          <p:cNvPicPr>
            <a:picLocks noGrp="1" noChangeAspect="1"/>
          </p:cNvPicPr>
          <p:nvPr isPhoto="1"/>
        </p:nvPicPr>
        <p:blipFill>
          <a:blip r:embed="rId3">
            <a:lum/>
          </a:blip>
          <a:stretch>
            <a:fillRect/>
          </a:stretch>
        </p:blipFill>
        <p:spPr>
          <a:xfrm>
            <a:off x="449104" y="1022458"/>
            <a:ext cx="11333165" cy="5908594"/>
          </a:xfrm>
          <a:prstGeom prst="rect">
            <a:avLst/>
          </a:prstGeom>
          <a:noFill/>
          <a:ln>
            <a:noFill/>
          </a:ln>
        </p:spPr>
      </p:pic>
      <p:sp>
        <p:nvSpPr>
          <p:cNvPr id="4" name="TextBox 3"/>
          <p:cNvSpPr txBox="1"/>
          <p:nvPr/>
        </p:nvSpPr>
        <p:spPr>
          <a:xfrm>
            <a:off x="1424066" y="437683"/>
            <a:ext cx="9158989" cy="584775"/>
          </a:xfrm>
          <a:prstGeom prst="rect">
            <a:avLst/>
          </a:prstGeom>
          <a:noFill/>
        </p:spPr>
        <p:txBody>
          <a:bodyPr wrap="square" rtlCol="0">
            <a:spAutoFit/>
          </a:bodyPr>
          <a:lstStyle/>
          <a:p>
            <a:pPr algn="ctr"/>
            <a:r>
              <a:rPr lang="en-AU" sz="3200" b="1" dirty="0" smtClean="0">
                <a:solidFill>
                  <a:schemeClr val="bg1"/>
                </a:solidFill>
              </a:rPr>
              <a:t>BRAIN CANCER: INDUSTRY VS INDEPENDENT</a:t>
            </a:r>
            <a:endParaRPr lang="en-AU" sz="3200" b="1" dirty="0">
              <a:solidFill>
                <a:schemeClr val="bg1"/>
              </a:solidFill>
            </a:endParaRPr>
          </a:p>
        </p:txBody>
      </p:sp>
    </p:spTree>
    <p:extLst>
      <p:ext uri="{BB962C8B-B14F-4D97-AF65-F5344CB8AC3E}">
        <p14:creationId xmlns:p14="http://schemas.microsoft.com/office/powerpoint/2010/main" val="578977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550689"/>
            <a:ext cx="9905999" cy="5307311"/>
          </a:xfrm>
        </p:spPr>
        <p:txBody>
          <a:bodyPr>
            <a:normAutofit/>
          </a:bodyPr>
          <a:lstStyle/>
          <a:p>
            <a:pPr marL="0" indent="0">
              <a:buNone/>
            </a:pPr>
            <a:r>
              <a:rPr lang="en-AU" dirty="0" smtClean="0">
                <a:solidFill>
                  <a:schemeClr val="bg1"/>
                </a:solidFill>
                <a:latin typeface="Garamond" panose="02020404030301010803" pitchFamily="18" charset="0"/>
              </a:rPr>
              <a:t>The </a:t>
            </a:r>
            <a:r>
              <a:rPr lang="en-AU" dirty="0">
                <a:solidFill>
                  <a:schemeClr val="bg1"/>
                </a:solidFill>
                <a:latin typeface="Garamond" panose="02020404030301010803" pitchFamily="18" charset="0"/>
              </a:rPr>
              <a:t>radiation health regulator, </a:t>
            </a:r>
            <a:r>
              <a:rPr lang="en-AU" dirty="0" smtClean="0">
                <a:solidFill>
                  <a:schemeClr val="bg1"/>
                </a:solidFill>
                <a:latin typeface="Garamond" panose="02020404030301010803" pitchFamily="18" charset="0"/>
              </a:rPr>
              <a:t>ARPANSA is the sole Authority recognised by Government and therefore Council and Community for assurances we are not being harmed or placed at risk of harm.  The assumption is that ARPANSA:</a:t>
            </a:r>
            <a:endParaRPr lang="en-AU" dirty="0">
              <a:solidFill>
                <a:schemeClr val="bg1"/>
              </a:solidFill>
              <a:latin typeface="Garamond" panose="02020404030301010803" pitchFamily="18" charset="0"/>
            </a:endParaRPr>
          </a:p>
          <a:p>
            <a:pPr lvl="0"/>
            <a:r>
              <a:rPr lang="en-AU" dirty="0">
                <a:solidFill>
                  <a:schemeClr val="bg1"/>
                </a:solidFill>
                <a:latin typeface="Garamond" panose="02020404030301010803" pitchFamily="18" charset="0"/>
              </a:rPr>
              <a:t>provide advice that is legitimate, </a:t>
            </a:r>
          </a:p>
          <a:p>
            <a:pPr lvl="0"/>
            <a:r>
              <a:rPr lang="en-AU" dirty="0">
                <a:solidFill>
                  <a:schemeClr val="bg1"/>
                </a:solidFill>
                <a:latin typeface="Garamond" panose="02020404030301010803" pitchFamily="18" charset="0"/>
              </a:rPr>
              <a:t>is independent and not captured by industry, </a:t>
            </a:r>
          </a:p>
          <a:p>
            <a:pPr lvl="0"/>
            <a:r>
              <a:rPr lang="en-AU" dirty="0">
                <a:solidFill>
                  <a:schemeClr val="bg1"/>
                </a:solidFill>
                <a:latin typeface="Garamond" panose="02020404030301010803" pitchFamily="18" charset="0"/>
              </a:rPr>
              <a:t>administer a standard, the </a:t>
            </a:r>
            <a:r>
              <a:rPr lang="en-AU" dirty="0" smtClean="0">
                <a:solidFill>
                  <a:schemeClr val="bg1"/>
                </a:solidFill>
                <a:latin typeface="Garamond" panose="02020404030301010803" pitchFamily="18" charset="0"/>
              </a:rPr>
              <a:t>RPS3, </a:t>
            </a:r>
            <a:r>
              <a:rPr lang="en-AU" dirty="0">
                <a:solidFill>
                  <a:schemeClr val="bg1"/>
                </a:solidFill>
                <a:latin typeface="Garamond" panose="02020404030301010803" pitchFamily="18" charset="0"/>
              </a:rPr>
              <a:t>that is valid. </a:t>
            </a:r>
          </a:p>
          <a:p>
            <a:pPr lvl="0"/>
            <a:r>
              <a:rPr lang="en-AU" dirty="0">
                <a:solidFill>
                  <a:schemeClr val="bg1"/>
                </a:solidFill>
                <a:latin typeface="Garamond" panose="02020404030301010803" pitchFamily="18" charset="0"/>
              </a:rPr>
              <a:t>is constitutionally </a:t>
            </a:r>
            <a:r>
              <a:rPr lang="en-AU" dirty="0" smtClean="0">
                <a:solidFill>
                  <a:schemeClr val="bg1"/>
                </a:solidFill>
                <a:latin typeface="Garamond" panose="02020404030301010803" pitchFamily="18" charset="0"/>
              </a:rPr>
              <a:t>sound as a Federal regulator of public health able to provide public health, environmental and medical advice.</a:t>
            </a:r>
          </a:p>
          <a:p>
            <a:pPr marL="0" lvl="0" indent="0">
              <a:buNone/>
            </a:pPr>
            <a:r>
              <a:rPr lang="en-AU" b="1" dirty="0" smtClean="0">
                <a:solidFill>
                  <a:schemeClr val="bg1"/>
                </a:solidFill>
                <a:latin typeface="Garamond" panose="02020404030301010803" pitchFamily="18" charset="0"/>
              </a:rPr>
              <a:t>An independent inquiry into the above points is recommended prior to accepting any further assurances on 5G from ARPANSA.</a:t>
            </a:r>
            <a:endParaRPr lang="en-AU" b="1" dirty="0">
              <a:solidFill>
                <a:schemeClr val="bg1"/>
              </a:solidFill>
              <a:latin typeface="Garamond" panose="02020404030301010803" pitchFamily="18" charset="0"/>
            </a:endParaRPr>
          </a:p>
        </p:txBody>
      </p:sp>
      <p:sp>
        <p:nvSpPr>
          <p:cNvPr id="5" name="TextBox 4"/>
          <p:cNvSpPr txBox="1"/>
          <p:nvPr/>
        </p:nvSpPr>
        <p:spPr>
          <a:xfrm>
            <a:off x="1317610" y="591438"/>
            <a:ext cx="9158989" cy="584775"/>
          </a:xfrm>
          <a:prstGeom prst="rect">
            <a:avLst/>
          </a:prstGeom>
          <a:noFill/>
        </p:spPr>
        <p:txBody>
          <a:bodyPr wrap="square" rtlCol="0">
            <a:spAutoFit/>
          </a:bodyPr>
          <a:lstStyle/>
          <a:p>
            <a:pPr algn="ctr"/>
            <a:r>
              <a:rPr lang="en-AU" sz="3200" b="1" dirty="0" smtClean="0">
                <a:solidFill>
                  <a:schemeClr val="bg1"/>
                </a:solidFill>
              </a:rPr>
              <a:t>RISK 25: REGULATORY FAILURE?</a:t>
            </a:r>
            <a:endParaRPr lang="en-AU" sz="3200" b="1" dirty="0">
              <a:solidFill>
                <a:schemeClr val="bg1"/>
              </a:solidFill>
            </a:endParaRPr>
          </a:p>
        </p:txBody>
      </p:sp>
    </p:spTree>
    <p:extLst>
      <p:ext uri="{BB962C8B-B14F-4D97-AF65-F5344CB8AC3E}">
        <p14:creationId xmlns:p14="http://schemas.microsoft.com/office/powerpoint/2010/main" val="3246525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4479" y="965914"/>
            <a:ext cx="10091235" cy="584775"/>
          </a:xfrm>
          <a:prstGeom prst="rect">
            <a:avLst/>
          </a:prstGeom>
          <a:noFill/>
        </p:spPr>
        <p:txBody>
          <a:bodyPr wrap="square" rtlCol="0">
            <a:spAutoFit/>
          </a:bodyPr>
          <a:lstStyle/>
          <a:p>
            <a:pPr algn="ctr"/>
            <a:r>
              <a:rPr lang="en-AU" sz="3200" b="1" dirty="0" smtClean="0">
                <a:solidFill>
                  <a:schemeClr val="bg1"/>
                </a:solidFill>
              </a:rPr>
              <a:t>ARPANSA BY LAW</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57418" y="2043132"/>
            <a:ext cx="9905999" cy="4443991"/>
          </a:xfrm>
        </p:spPr>
        <p:txBody>
          <a:bodyPr>
            <a:normAutofit/>
          </a:bodyPr>
          <a:lstStyle/>
          <a:p>
            <a:pPr marL="0" indent="0">
              <a:buNone/>
            </a:pPr>
            <a:r>
              <a:rPr lang="en-AU" b="1" dirty="0">
                <a:solidFill>
                  <a:schemeClr val="bg1"/>
                </a:solidFill>
                <a:latin typeface="Garamond" panose="02020404030301010803" pitchFamily="18" charset="0"/>
              </a:rPr>
              <a:t>AUSTRALIAN RADIATION PROTECTION AND NUCLEAR SAFETY ACT 1998 - SECT 3</a:t>
            </a:r>
          </a:p>
          <a:p>
            <a:pPr marL="0" indent="0">
              <a:buNone/>
            </a:pPr>
            <a:r>
              <a:rPr lang="en-AU" b="1" dirty="0">
                <a:solidFill>
                  <a:schemeClr val="bg1"/>
                </a:solidFill>
                <a:latin typeface="Garamond" panose="02020404030301010803" pitchFamily="18" charset="0"/>
              </a:rPr>
              <a:t>Object of Act</a:t>
            </a:r>
            <a:r>
              <a:rPr lang="en-AU" dirty="0">
                <a:solidFill>
                  <a:schemeClr val="bg1"/>
                </a:solidFill>
                <a:latin typeface="Garamond" panose="02020404030301010803" pitchFamily="18" charset="0"/>
              </a:rPr>
              <a:t> </a:t>
            </a:r>
          </a:p>
          <a:p>
            <a:pPr marL="0" indent="0">
              <a:buNone/>
            </a:pPr>
            <a:r>
              <a:rPr lang="en-AU" dirty="0" smtClean="0">
                <a:solidFill>
                  <a:schemeClr val="bg1"/>
                </a:solidFill>
                <a:latin typeface="Garamond" panose="02020404030301010803" pitchFamily="18" charset="0"/>
              </a:rPr>
              <a:t>The </a:t>
            </a:r>
            <a:r>
              <a:rPr lang="en-AU" dirty="0">
                <a:solidFill>
                  <a:schemeClr val="bg1"/>
                </a:solidFill>
                <a:latin typeface="Garamond" panose="02020404030301010803" pitchFamily="18" charset="0"/>
              </a:rPr>
              <a:t>object of this Act is to </a:t>
            </a:r>
            <a:r>
              <a:rPr lang="en-AU" b="1" dirty="0">
                <a:solidFill>
                  <a:srgbClr val="FF0000"/>
                </a:solidFill>
                <a:latin typeface="Garamond" panose="02020404030301010803" pitchFamily="18" charset="0"/>
              </a:rPr>
              <a:t>protect the health and safety of people, and to protect the environment</a:t>
            </a:r>
            <a:r>
              <a:rPr lang="en-AU" dirty="0">
                <a:solidFill>
                  <a:schemeClr val="bg1"/>
                </a:solidFill>
                <a:latin typeface="Garamond" panose="02020404030301010803" pitchFamily="18" charset="0"/>
              </a:rPr>
              <a:t>, from the harmful effects of </a:t>
            </a:r>
            <a:r>
              <a:rPr lang="en-AU" u="sng" dirty="0" smtClean="0">
                <a:solidFill>
                  <a:schemeClr val="bg1"/>
                </a:solidFill>
                <a:latin typeface="Garamond" panose="02020404030301010803" pitchFamily="18" charset="0"/>
              </a:rPr>
              <a:t>radiation</a:t>
            </a:r>
            <a:r>
              <a:rPr lang="en-AU" dirty="0" smtClean="0">
                <a:solidFill>
                  <a:schemeClr val="bg1"/>
                </a:solidFill>
                <a:latin typeface="Garamond" panose="02020404030301010803" pitchFamily="18" charset="0"/>
              </a:rPr>
              <a:t>.</a:t>
            </a:r>
            <a:endParaRPr lang="en-AU" dirty="0">
              <a:solidFill>
                <a:schemeClr val="bg1"/>
              </a:solidFill>
              <a:latin typeface="Garamond" panose="02020404030301010803" pitchFamily="18" charset="0"/>
            </a:endParaRPr>
          </a:p>
          <a:p>
            <a:pPr>
              <a:buFontTx/>
              <a:buChar char="-"/>
            </a:pPr>
            <a:endParaRPr lang="en-AU" b="1" dirty="0" smtClean="0">
              <a:solidFill>
                <a:schemeClr val="bg1"/>
              </a:solidFill>
              <a:latin typeface="Garamond" panose="02020404030301010803" pitchFamily="18" charset="0"/>
            </a:endParaRPr>
          </a:p>
        </p:txBody>
      </p:sp>
    </p:spTree>
    <p:extLst>
      <p:ext uri="{BB962C8B-B14F-4D97-AF65-F5344CB8AC3E}">
        <p14:creationId xmlns:p14="http://schemas.microsoft.com/office/powerpoint/2010/main" val="4285903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468" y="965914"/>
            <a:ext cx="11329261" cy="584775"/>
          </a:xfrm>
          <a:prstGeom prst="rect">
            <a:avLst/>
          </a:prstGeom>
          <a:noFill/>
        </p:spPr>
        <p:txBody>
          <a:bodyPr wrap="square" rtlCol="0">
            <a:spAutoFit/>
          </a:bodyPr>
          <a:lstStyle/>
          <a:p>
            <a:pPr algn="ctr"/>
            <a:r>
              <a:rPr lang="en-AU" sz="3200" b="1" dirty="0" smtClean="0">
                <a:solidFill>
                  <a:schemeClr val="bg1"/>
                </a:solidFill>
              </a:rPr>
              <a:t>ARPANSA FAILING IN DUTY OF CARE?</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41920" y="1843077"/>
            <a:ext cx="9905999" cy="4443991"/>
          </a:xfrm>
        </p:spPr>
        <p:txBody>
          <a:bodyPr>
            <a:normAutofit/>
          </a:bodyPr>
          <a:lstStyle/>
          <a:p>
            <a:pPr marL="0" indent="0">
              <a:spcBef>
                <a:spcPts val="0"/>
              </a:spcBef>
              <a:buNone/>
            </a:pPr>
            <a:r>
              <a:rPr lang="en-AU" dirty="0" smtClean="0">
                <a:solidFill>
                  <a:schemeClr val="bg1"/>
                </a:solidFill>
                <a:latin typeface="Garamond" panose="02020404030301010803" pitchFamily="18" charset="0"/>
              </a:rPr>
              <a:t>“</a:t>
            </a:r>
            <a:r>
              <a:rPr lang="x-none" dirty="0" smtClean="0">
                <a:solidFill>
                  <a:schemeClr val="bg1"/>
                </a:solidFill>
                <a:latin typeface="Garamond" panose="02020404030301010803" pitchFamily="18" charset="0"/>
              </a:rPr>
              <a:t>However</a:t>
            </a:r>
            <a:r>
              <a:rPr lang="x-none" dirty="0">
                <a:solidFill>
                  <a:schemeClr val="bg1"/>
                </a:solidFill>
                <a:latin typeface="Garamond" panose="02020404030301010803" pitchFamily="18" charset="0"/>
              </a:rPr>
              <a:t>, </a:t>
            </a:r>
            <a:r>
              <a:rPr lang="x-none" b="1" dirty="0">
                <a:solidFill>
                  <a:schemeClr val="bg1"/>
                </a:solidFill>
                <a:latin typeface="Garamond" panose="02020404030301010803" pitchFamily="18" charset="0"/>
              </a:rPr>
              <a:t>shortcomings</a:t>
            </a:r>
            <a:r>
              <a:rPr lang="x-none" dirty="0">
                <a:solidFill>
                  <a:schemeClr val="bg1"/>
                </a:solidFill>
                <a:latin typeface="Garamond" panose="02020404030301010803" pitchFamily="18" charset="0"/>
              </a:rPr>
              <a:t> identified in an earlier  (</a:t>
            </a:r>
            <a:r>
              <a:rPr lang="x-none" dirty="0" smtClean="0">
                <a:solidFill>
                  <a:schemeClr val="bg1"/>
                </a:solidFill>
                <a:latin typeface="Garamond" panose="02020404030301010803" pitchFamily="18" charset="0"/>
              </a:rPr>
              <a:t>2005)</a:t>
            </a:r>
            <a:r>
              <a:rPr lang="en-AU" dirty="0" smtClean="0">
                <a:solidFill>
                  <a:schemeClr val="bg1"/>
                </a:solidFill>
                <a:latin typeface="Garamond" panose="02020404030301010803" pitchFamily="18" charset="0"/>
              </a:rPr>
              <a:t> ANAO performance audit</a:t>
            </a:r>
            <a:r>
              <a:rPr lang="x-none" dirty="0" smtClean="0">
                <a:solidFill>
                  <a:schemeClr val="bg1"/>
                </a:solidFill>
                <a:latin typeface="Garamond" panose="02020404030301010803" pitchFamily="18" charset="0"/>
              </a:rPr>
              <a:t>,</a:t>
            </a:r>
            <a:r>
              <a:rPr lang="x-none" dirty="0">
                <a:solidFill>
                  <a:schemeClr val="bg1"/>
                </a:solidFill>
                <a:latin typeface="Garamond" panose="02020404030301010803" pitchFamily="18" charset="0"/>
              </a:rPr>
              <a:t> </a:t>
            </a:r>
            <a:r>
              <a:rPr lang="x-none" b="1" dirty="0" smtClean="0">
                <a:solidFill>
                  <a:schemeClr val="bg1"/>
                </a:solidFill>
                <a:latin typeface="Garamond" panose="02020404030301010803" pitchFamily="18" charset="0"/>
              </a:rPr>
              <a:t>relating</a:t>
            </a:r>
            <a:r>
              <a:rPr lang="x-none" b="1" dirty="0">
                <a:solidFill>
                  <a:schemeClr val="bg1"/>
                </a:solidFill>
                <a:latin typeface="Garamond" panose="02020404030301010803" pitchFamily="18" charset="0"/>
              </a:rPr>
              <a:t>  to  the </a:t>
            </a:r>
            <a:r>
              <a:rPr lang="x-none" b="1" dirty="0" smtClean="0">
                <a:solidFill>
                  <a:schemeClr val="bg1"/>
                </a:solidFill>
                <a:latin typeface="Garamond" panose="02020404030301010803" pitchFamily="18" charset="0"/>
              </a:rPr>
              <a:t>management</a:t>
            </a:r>
            <a:r>
              <a:rPr lang="x-none" b="1" dirty="0">
                <a:solidFill>
                  <a:schemeClr val="bg1"/>
                </a:solidFill>
                <a:latin typeface="Garamond" panose="02020404030301010803" pitchFamily="18" charset="0"/>
              </a:rPr>
              <a:t>  of potential </a:t>
            </a:r>
            <a:r>
              <a:rPr lang="en-AU" b="1" dirty="0">
                <a:solidFill>
                  <a:schemeClr val="bg1"/>
                </a:solidFill>
                <a:latin typeface="Garamond" panose="02020404030301010803" pitchFamily="18" charset="0"/>
              </a:rPr>
              <a:t>c</a:t>
            </a:r>
            <a:r>
              <a:rPr lang="x-none" b="1" dirty="0" smtClean="0">
                <a:solidFill>
                  <a:schemeClr val="bg1"/>
                </a:solidFill>
                <a:latin typeface="Garamond" panose="02020404030301010803" pitchFamily="18" charset="0"/>
              </a:rPr>
              <a:t>onflicts</a:t>
            </a:r>
            <a:r>
              <a:rPr lang="x-none" b="1" dirty="0">
                <a:solidFill>
                  <a:schemeClr val="bg1"/>
                </a:solidFill>
                <a:latin typeface="Garamond" panose="02020404030301010803" pitchFamily="18" charset="0"/>
              </a:rPr>
              <a:t> </a:t>
            </a:r>
            <a:r>
              <a:rPr lang="x-none" b="1" dirty="0" smtClean="0">
                <a:solidFill>
                  <a:schemeClr val="bg1"/>
                </a:solidFill>
                <a:latin typeface="Garamond" panose="02020404030301010803" pitchFamily="18" charset="0"/>
              </a:rPr>
              <a:t>of</a:t>
            </a:r>
            <a:r>
              <a:rPr lang="x-none" b="1" dirty="0">
                <a:solidFill>
                  <a:schemeClr val="bg1"/>
                </a:solidFill>
                <a:latin typeface="Garamond" panose="02020404030301010803" pitchFamily="18" charset="0"/>
              </a:rPr>
              <a:t>  interest</a:t>
            </a:r>
            <a:r>
              <a:rPr lang="x-none" dirty="0">
                <a:solidFill>
                  <a:schemeClr val="bg1"/>
                </a:solidFill>
                <a:latin typeface="Garamond" panose="02020404030301010803" pitchFamily="18" charset="0"/>
              </a:rPr>
              <a:t> </a:t>
            </a:r>
            <a:r>
              <a:rPr lang="x-none" dirty="0" smtClean="0">
                <a:solidFill>
                  <a:schemeClr val="bg1"/>
                </a:solidFill>
                <a:latin typeface="Garamond" panose="02020404030301010803" pitchFamily="18" charset="0"/>
              </a:rPr>
              <a:t>and</a:t>
            </a:r>
            <a:r>
              <a:rPr lang="x-none" dirty="0">
                <a:solidFill>
                  <a:schemeClr val="bg1"/>
                </a:solidFill>
                <a:latin typeface="Garamond" panose="02020404030301010803" pitchFamily="18" charset="0"/>
              </a:rPr>
              <a:t> </a:t>
            </a:r>
            <a:endParaRPr lang="en-AU" dirty="0" smtClean="0">
              <a:solidFill>
                <a:schemeClr val="bg1"/>
              </a:solidFill>
              <a:latin typeface="Garamond" panose="02020404030301010803" pitchFamily="18" charset="0"/>
            </a:endParaRPr>
          </a:p>
          <a:p>
            <a:pPr marL="0" indent="0">
              <a:spcBef>
                <a:spcPts val="0"/>
              </a:spcBef>
              <a:buNone/>
            </a:pPr>
            <a:r>
              <a:rPr lang="en-AU" dirty="0" smtClean="0">
                <a:solidFill>
                  <a:schemeClr val="bg1"/>
                </a:solidFill>
                <a:latin typeface="Garamond" panose="02020404030301010803" pitchFamily="18" charset="0"/>
              </a:rPr>
              <a:t>the </a:t>
            </a:r>
            <a:r>
              <a:rPr lang="x-none" dirty="0" smtClean="0">
                <a:solidFill>
                  <a:schemeClr val="bg1"/>
                </a:solidFill>
                <a:latin typeface="Garamond" panose="02020404030301010803" pitchFamily="18" charset="0"/>
              </a:rPr>
              <a:t>application</a:t>
            </a:r>
            <a:r>
              <a:rPr lang="x-none" dirty="0">
                <a:solidFill>
                  <a:schemeClr val="bg1"/>
                </a:solidFill>
                <a:latin typeface="Garamond" panose="02020404030301010803" pitchFamily="18" charset="0"/>
              </a:rPr>
              <a:t> </a:t>
            </a:r>
            <a:r>
              <a:rPr lang="x-none" dirty="0" smtClean="0">
                <a:solidFill>
                  <a:schemeClr val="bg1"/>
                </a:solidFill>
                <a:latin typeface="Garamond" panose="02020404030301010803" pitchFamily="18" charset="0"/>
              </a:rPr>
              <a:t>of cost-recovery</a:t>
            </a:r>
            <a:r>
              <a:rPr lang="en-AU" dirty="0">
                <a:solidFill>
                  <a:schemeClr val="bg1"/>
                </a:solidFill>
                <a:latin typeface="Garamond" panose="02020404030301010803" pitchFamily="18" charset="0"/>
              </a:rPr>
              <a:t> </a:t>
            </a:r>
            <a:r>
              <a:rPr lang="en-AU" dirty="0" smtClean="0">
                <a:solidFill>
                  <a:schemeClr val="bg1"/>
                </a:solidFill>
                <a:latin typeface="Garamond" panose="02020404030301010803" pitchFamily="18" charset="0"/>
              </a:rPr>
              <a:t>arrangements, have not been fully a</a:t>
            </a:r>
            <a:r>
              <a:rPr lang="x-none" dirty="0" smtClean="0">
                <a:solidFill>
                  <a:schemeClr val="bg1"/>
                </a:solidFill>
                <a:latin typeface="Garamond" panose="02020404030301010803" pitchFamily="18" charset="0"/>
              </a:rPr>
              <a:t>ddressed</a:t>
            </a:r>
            <a:r>
              <a:rPr lang="x-none" dirty="0">
                <a:solidFill>
                  <a:schemeClr val="bg1"/>
                </a:solidFill>
                <a:latin typeface="Garamond" panose="02020404030301010803" pitchFamily="18" charset="0"/>
              </a:rPr>
              <a:t>  and  have  </a:t>
            </a:r>
            <a:r>
              <a:rPr lang="x-none" b="1" dirty="0">
                <a:solidFill>
                  <a:schemeClr val="bg1"/>
                </a:solidFill>
                <a:latin typeface="Garamond" panose="02020404030301010803" pitchFamily="18" charset="0"/>
              </a:rPr>
              <a:t>detracted  from </a:t>
            </a:r>
            <a:r>
              <a:rPr lang="x-none" b="1" dirty="0" smtClean="0">
                <a:solidFill>
                  <a:schemeClr val="bg1"/>
                </a:solidFill>
                <a:latin typeface="Garamond" panose="02020404030301010803" pitchFamily="18" charset="0"/>
              </a:rPr>
              <a:t>ARPANSA’s</a:t>
            </a:r>
            <a:r>
              <a:rPr lang="x-none" b="1" dirty="0">
                <a:solidFill>
                  <a:schemeClr val="bg1"/>
                </a:solidFill>
                <a:latin typeface="Garamond" panose="02020404030301010803" pitchFamily="18" charset="0"/>
              </a:rPr>
              <a:t> </a:t>
            </a:r>
            <a:r>
              <a:rPr lang="en-AU" b="1" dirty="0" smtClean="0">
                <a:solidFill>
                  <a:schemeClr val="bg1"/>
                </a:solidFill>
                <a:latin typeface="Garamond" panose="02020404030301010803" pitchFamily="18" charset="0"/>
              </a:rPr>
              <a:t> </a:t>
            </a:r>
            <a:r>
              <a:rPr lang="x-none" b="1" dirty="0" smtClean="0">
                <a:solidFill>
                  <a:schemeClr val="bg1"/>
                </a:solidFill>
                <a:latin typeface="Garamond" panose="02020404030301010803" pitchFamily="18" charset="0"/>
              </a:rPr>
              <a:t>overa</a:t>
            </a:r>
            <a:r>
              <a:rPr lang="en-AU" b="1" dirty="0" err="1" smtClean="0">
                <a:solidFill>
                  <a:schemeClr val="bg1"/>
                </a:solidFill>
                <a:latin typeface="Garamond" panose="02020404030301010803" pitchFamily="18" charset="0"/>
              </a:rPr>
              <a:t>ll</a:t>
            </a:r>
            <a:r>
              <a:rPr lang="x-none" b="1" dirty="0">
                <a:solidFill>
                  <a:schemeClr val="bg1"/>
                </a:solidFill>
                <a:latin typeface="Garamond" panose="02020404030301010803" pitchFamily="18" charset="0"/>
              </a:rPr>
              <a:t> performance in </a:t>
            </a:r>
            <a:endParaRPr lang="en-AU" b="1" dirty="0" smtClean="0">
              <a:solidFill>
                <a:schemeClr val="bg1"/>
              </a:solidFill>
              <a:latin typeface="Garamond" panose="02020404030301010803" pitchFamily="18" charset="0"/>
            </a:endParaRPr>
          </a:p>
          <a:p>
            <a:pPr marL="0" indent="0">
              <a:spcBef>
                <a:spcPts val="0"/>
              </a:spcBef>
              <a:buNone/>
            </a:pPr>
            <a:r>
              <a:rPr lang="x-none" b="1" dirty="0" smtClean="0">
                <a:solidFill>
                  <a:schemeClr val="bg1"/>
                </a:solidFill>
                <a:latin typeface="Garamond" panose="02020404030301010803" pitchFamily="18" charset="0"/>
              </a:rPr>
              <a:t>administering</a:t>
            </a:r>
            <a:r>
              <a:rPr lang="en-AU" b="1" dirty="0" smtClean="0">
                <a:solidFill>
                  <a:schemeClr val="bg1"/>
                </a:solidFill>
                <a:latin typeface="Garamond" panose="02020404030301010803" pitchFamily="18" charset="0"/>
              </a:rPr>
              <a:t> the regulatory </a:t>
            </a:r>
            <a:r>
              <a:rPr lang="x-none" b="1" dirty="0" smtClean="0">
                <a:solidFill>
                  <a:schemeClr val="bg1"/>
                </a:solidFill>
                <a:latin typeface="Garamond" panose="02020404030301010803" pitchFamily="18" charset="0"/>
              </a:rPr>
              <a:t>framework</a:t>
            </a:r>
            <a:r>
              <a:rPr lang="en-AU" b="1" dirty="0" smtClean="0">
                <a:solidFill>
                  <a:schemeClr val="bg1"/>
                </a:solidFill>
                <a:latin typeface="Garamond" panose="02020404030301010803" pitchFamily="18" charset="0"/>
              </a:rPr>
              <a:t>.</a:t>
            </a:r>
            <a:r>
              <a:rPr lang="en-AU" dirty="0" smtClean="0">
                <a:solidFill>
                  <a:schemeClr val="bg1"/>
                </a:solidFill>
                <a:latin typeface="Garamond" panose="02020404030301010803" pitchFamily="18" charset="0"/>
              </a:rPr>
              <a:t>”</a:t>
            </a:r>
            <a:r>
              <a:rPr lang="x-none" dirty="0" smtClean="0">
                <a:solidFill>
                  <a:schemeClr val="bg1"/>
                </a:solidFill>
                <a:latin typeface="Garamond" panose="02020404030301010803" pitchFamily="18" charset="0"/>
              </a:rPr>
              <a:t> </a:t>
            </a:r>
            <a:r>
              <a:rPr lang="en-AU" dirty="0" smtClean="0">
                <a:solidFill>
                  <a:schemeClr val="bg1"/>
                </a:solidFill>
                <a:latin typeface="Garamond" panose="02020404030301010803" pitchFamily="18" charset="0"/>
              </a:rPr>
              <a:t> Australian National Audit Office. 29-2013/14”</a:t>
            </a:r>
          </a:p>
          <a:p>
            <a:pPr marL="0" indent="0">
              <a:buNone/>
            </a:pPr>
            <a:r>
              <a:rPr lang="en-AU" b="1" dirty="0" smtClean="0">
                <a:solidFill>
                  <a:schemeClr val="bg1"/>
                </a:solidFill>
                <a:latin typeface="Garamond" panose="02020404030301010803" pitchFamily="18" charset="0"/>
              </a:rPr>
              <a:t>How can a regulatory detraction of performance impacting the health of the Nation be permitted to span two audits and at least a decade?</a:t>
            </a:r>
          </a:p>
        </p:txBody>
      </p:sp>
    </p:spTree>
    <p:extLst>
      <p:ext uri="{BB962C8B-B14F-4D97-AF65-F5344CB8AC3E}">
        <p14:creationId xmlns:p14="http://schemas.microsoft.com/office/powerpoint/2010/main" val="1735438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4479" y="965914"/>
            <a:ext cx="10091235" cy="584775"/>
          </a:xfrm>
          <a:prstGeom prst="rect">
            <a:avLst/>
          </a:prstGeom>
          <a:noFill/>
        </p:spPr>
        <p:txBody>
          <a:bodyPr wrap="square" rtlCol="0">
            <a:spAutoFit/>
          </a:bodyPr>
          <a:lstStyle/>
          <a:p>
            <a:pPr algn="ctr"/>
            <a:r>
              <a:rPr lang="en-AU" sz="3200" b="1" dirty="0" smtClean="0">
                <a:solidFill>
                  <a:schemeClr val="bg1"/>
                </a:solidFill>
              </a:rPr>
              <a:t>RP3: AN ARBITRARY OUT OF DATE STANDARD?</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41919" y="1650716"/>
            <a:ext cx="9905999" cy="4443991"/>
          </a:xfrm>
        </p:spPr>
        <p:txBody>
          <a:bodyPr>
            <a:normAutofit fontScale="92500" lnSpcReduction="10000"/>
          </a:bodyPr>
          <a:lstStyle/>
          <a:p>
            <a:pPr marL="0" indent="0">
              <a:buNone/>
            </a:pPr>
            <a:r>
              <a:rPr lang="en-AU" dirty="0" smtClean="0">
                <a:solidFill>
                  <a:schemeClr val="bg1"/>
                </a:solidFill>
                <a:latin typeface="Garamond" panose="02020404030301010803" pitchFamily="18" charset="0"/>
              </a:rPr>
              <a:t>ARPANSA: “Levels </a:t>
            </a:r>
            <a:r>
              <a:rPr lang="en-AU" dirty="0">
                <a:solidFill>
                  <a:schemeClr val="bg1"/>
                </a:solidFill>
                <a:latin typeface="Garamond" panose="02020404030301010803" pitchFamily="18" charset="0"/>
              </a:rPr>
              <a:t>are well below the </a:t>
            </a:r>
            <a:r>
              <a:rPr lang="en-AU" dirty="0" smtClean="0">
                <a:solidFill>
                  <a:schemeClr val="bg1"/>
                </a:solidFill>
                <a:latin typeface="Garamond" panose="02020404030301010803" pitchFamily="18" charset="0"/>
              </a:rPr>
              <a:t>standard“.</a:t>
            </a:r>
          </a:p>
          <a:p>
            <a:pPr marL="0" indent="0">
              <a:buNone/>
            </a:pPr>
            <a:r>
              <a:rPr lang="en-AU" dirty="0" smtClean="0">
                <a:solidFill>
                  <a:schemeClr val="bg1"/>
                </a:solidFill>
                <a:latin typeface="Garamond" panose="02020404030301010803" pitchFamily="18" charset="0"/>
              </a:rPr>
              <a:t>A statement based on the assumption the standard is correct and current.</a:t>
            </a:r>
          </a:p>
          <a:p>
            <a:pPr marL="0" indent="0">
              <a:buNone/>
            </a:pPr>
            <a:r>
              <a:rPr lang="en-AU" dirty="0" smtClean="0">
                <a:solidFill>
                  <a:schemeClr val="bg1"/>
                </a:solidFill>
                <a:latin typeface="Garamond" panose="02020404030301010803" pitchFamily="18" charset="0"/>
              </a:rPr>
              <a:t>1. The forward of RP3 evidences that RP3 is not a Standard with enforcement and penalty provisions, but is a guideline.  How does one comply with a guideline?</a:t>
            </a:r>
          </a:p>
          <a:p>
            <a:pPr marL="0" indent="0">
              <a:buNone/>
            </a:pPr>
            <a:r>
              <a:rPr lang="en-AU" dirty="0" smtClean="0">
                <a:solidFill>
                  <a:schemeClr val="bg1"/>
                </a:solidFill>
                <a:latin typeface="Garamond" panose="02020404030301010803" pitchFamily="18" charset="0"/>
              </a:rPr>
              <a:t>2. RP3 is based on power level and not </a:t>
            </a:r>
            <a:r>
              <a:rPr lang="en-AU" u="sng" dirty="0" smtClean="0">
                <a:solidFill>
                  <a:schemeClr val="bg1"/>
                </a:solidFill>
                <a:latin typeface="Garamond" panose="02020404030301010803" pitchFamily="18" charset="0"/>
              </a:rPr>
              <a:t>dosage</a:t>
            </a:r>
            <a:r>
              <a:rPr lang="en-AU" dirty="0" smtClean="0">
                <a:solidFill>
                  <a:schemeClr val="bg1"/>
                </a:solidFill>
                <a:latin typeface="Garamond" panose="02020404030301010803" pitchFamily="18" charset="0"/>
              </a:rPr>
              <a:t> as applies to any other poison (e.g. alcohol).</a:t>
            </a:r>
          </a:p>
          <a:p>
            <a:pPr marL="0" indent="0">
              <a:buNone/>
            </a:pPr>
            <a:r>
              <a:rPr lang="en-AU" dirty="0" smtClean="0">
                <a:solidFill>
                  <a:schemeClr val="bg1"/>
                </a:solidFill>
                <a:latin typeface="Garamond" panose="02020404030301010803" pitchFamily="18" charset="0"/>
              </a:rPr>
              <a:t>3. RP3 excludes the lower frequencies known to cause leukaemia.</a:t>
            </a:r>
          </a:p>
          <a:p>
            <a:pPr marL="0" indent="0">
              <a:buNone/>
            </a:pPr>
            <a:r>
              <a:rPr lang="en-AU" dirty="0" smtClean="0">
                <a:solidFill>
                  <a:schemeClr val="bg1"/>
                </a:solidFill>
                <a:latin typeface="Garamond" panose="02020404030301010803" pitchFamily="18" charset="0"/>
              </a:rPr>
              <a:t>3. We are in 2019, not 2002 – there is now significant evidence of harm, saturation of devices and cumulative radiation BUT same levels as 1998 levels set by ICNIRP and adopted by ARPANSA in 2002 Standard.</a:t>
            </a:r>
          </a:p>
        </p:txBody>
      </p:sp>
    </p:spTree>
    <p:extLst>
      <p:ext uri="{BB962C8B-B14F-4D97-AF65-F5344CB8AC3E}">
        <p14:creationId xmlns:p14="http://schemas.microsoft.com/office/powerpoint/2010/main" val="1109890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4479" y="965914"/>
            <a:ext cx="10091235" cy="584775"/>
          </a:xfrm>
          <a:prstGeom prst="rect">
            <a:avLst/>
          </a:prstGeom>
          <a:noFill/>
        </p:spPr>
        <p:txBody>
          <a:bodyPr wrap="square" rtlCol="0">
            <a:spAutoFit/>
          </a:bodyPr>
          <a:lstStyle/>
          <a:p>
            <a:pPr algn="ctr"/>
            <a:r>
              <a:rPr lang="en-AU" sz="3200" b="1" dirty="0" smtClean="0">
                <a:solidFill>
                  <a:schemeClr val="bg1"/>
                </a:solidFill>
              </a:rPr>
              <a:t>RP3 based on ICNIRP</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41919" y="1650716"/>
            <a:ext cx="9905999" cy="4443991"/>
          </a:xfrm>
        </p:spPr>
        <p:txBody>
          <a:bodyPr>
            <a:normAutofit lnSpcReduction="10000"/>
          </a:bodyPr>
          <a:lstStyle/>
          <a:p>
            <a:pPr marL="0" indent="0">
              <a:buNone/>
            </a:pPr>
            <a:r>
              <a:rPr lang="en-AU" dirty="0" smtClean="0">
                <a:solidFill>
                  <a:schemeClr val="bg1"/>
                </a:solidFill>
                <a:latin typeface="Garamond" panose="02020404030301010803" pitchFamily="18" charset="0"/>
              </a:rPr>
              <a:t>“</a:t>
            </a:r>
            <a:r>
              <a:rPr lang="x-none" i="1" u="sng" dirty="0" smtClean="0">
                <a:solidFill>
                  <a:schemeClr val="bg1"/>
                </a:solidFill>
                <a:latin typeface="Garamond" panose="02020404030301010803" pitchFamily="18" charset="0"/>
              </a:rPr>
              <a:t>ICNIRP</a:t>
            </a:r>
            <a:r>
              <a:rPr lang="x-none" i="1" dirty="0" smtClean="0">
                <a:solidFill>
                  <a:schemeClr val="bg1"/>
                </a:solidFill>
                <a:latin typeface="Garamond" panose="02020404030301010803" pitchFamily="18" charset="0"/>
              </a:rPr>
              <a:t> members</a:t>
            </a:r>
            <a:r>
              <a:rPr lang="en-AU" i="1" dirty="0" smtClean="0">
                <a:solidFill>
                  <a:schemeClr val="bg1"/>
                </a:solidFill>
                <a:latin typeface="Garamond" panose="02020404030301010803" pitchFamily="18" charset="0"/>
              </a:rPr>
              <a:t> </a:t>
            </a:r>
            <a:r>
              <a:rPr lang="x-none" i="1" dirty="0" smtClean="0">
                <a:solidFill>
                  <a:schemeClr val="bg1"/>
                </a:solidFill>
                <a:latin typeface="Garamond" panose="02020404030301010803" pitchFamily="18" charset="0"/>
              </a:rPr>
              <a:t>have </a:t>
            </a:r>
            <a:r>
              <a:rPr lang="x-none" i="1" u="sng" dirty="0">
                <a:solidFill>
                  <a:schemeClr val="bg1"/>
                </a:solidFill>
                <a:latin typeface="Garamond" panose="02020404030301010803" pitchFamily="18" charset="0"/>
              </a:rPr>
              <a:t>strong financial ties with the industry</a:t>
            </a:r>
            <a:r>
              <a:rPr lang="x-none" i="1" dirty="0">
                <a:solidFill>
                  <a:schemeClr val="bg1"/>
                </a:solidFill>
                <a:latin typeface="Garamond" panose="02020404030301010803" pitchFamily="18" charset="0"/>
              </a:rPr>
              <a:t>, even though ICNIRP claims to be </a:t>
            </a:r>
            <a:r>
              <a:rPr lang="x-none" i="1" dirty="0" smtClean="0">
                <a:solidFill>
                  <a:schemeClr val="bg1"/>
                </a:solidFill>
                <a:latin typeface="Garamond" panose="02020404030301010803" pitchFamily="18" charset="0"/>
              </a:rPr>
              <a:t>an</a:t>
            </a:r>
            <a:r>
              <a:rPr lang="en-AU" i="1" dirty="0" smtClean="0">
                <a:solidFill>
                  <a:schemeClr val="bg1"/>
                </a:solidFill>
                <a:latin typeface="Garamond" panose="02020404030301010803" pitchFamily="18" charset="0"/>
              </a:rPr>
              <a:t> </a:t>
            </a:r>
            <a:r>
              <a:rPr lang="x-none" i="1" dirty="0" smtClean="0">
                <a:solidFill>
                  <a:schemeClr val="bg1"/>
                </a:solidFill>
                <a:latin typeface="Garamond" panose="02020404030301010803" pitchFamily="18" charset="0"/>
              </a:rPr>
              <a:t>independent </a:t>
            </a:r>
            <a:r>
              <a:rPr lang="x-none" i="1" dirty="0">
                <a:solidFill>
                  <a:schemeClr val="bg1"/>
                </a:solidFill>
                <a:latin typeface="Garamond" panose="02020404030301010803" pitchFamily="18" charset="0"/>
              </a:rPr>
              <a:t>organisation. Furthermore, many of the </a:t>
            </a:r>
            <a:r>
              <a:rPr lang="x-none" i="1" u="sng" dirty="0">
                <a:solidFill>
                  <a:schemeClr val="bg1"/>
                </a:solidFill>
                <a:latin typeface="Garamond" panose="02020404030301010803" pitchFamily="18" charset="0"/>
              </a:rPr>
              <a:t>members of the ICNIRP </a:t>
            </a:r>
            <a:r>
              <a:rPr lang="x-none" i="1" u="sng" dirty="0" smtClean="0">
                <a:solidFill>
                  <a:schemeClr val="bg1"/>
                </a:solidFill>
                <a:latin typeface="Garamond" panose="02020404030301010803" pitchFamily="18" charset="0"/>
              </a:rPr>
              <a:t>expert</a:t>
            </a:r>
            <a:r>
              <a:rPr lang="en-AU" i="1" u="sng" dirty="0" smtClean="0">
                <a:solidFill>
                  <a:schemeClr val="bg1"/>
                </a:solidFill>
                <a:latin typeface="Garamond" panose="02020404030301010803" pitchFamily="18" charset="0"/>
              </a:rPr>
              <a:t> </a:t>
            </a:r>
            <a:r>
              <a:rPr lang="x-none" i="1" u="sng" dirty="0" smtClean="0">
                <a:solidFill>
                  <a:schemeClr val="bg1"/>
                </a:solidFill>
                <a:latin typeface="Garamond" panose="02020404030301010803" pitchFamily="18" charset="0"/>
              </a:rPr>
              <a:t>panel </a:t>
            </a:r>
            <a:r>
              <a:rPr lang="x-none" i="1" u="sng" dirty="0">
                <a:solidFill>
                  <a:schemeClr val="bg1"/>
                </a:solidFill>
                <a:latin typeface="Garamond" panose="02020404030301010803" pitchFamily="18" charset="0"/>
              </a:rPr>
              <a:t>are not qualified </a:t>
            </a:r>
            <a:r>
              <a:rPr lang="x-none" i="1" dirty="0">
                <a:solidFill>
                  <a:schemeClr val="bg1"/>
                </a:solidFill>
                <a:latin typeface="Garamond" panose="02020404030301010803" pitchFamily="18" charset="0"/>
              </a:rPr>
              <a:t>to make judgments on biological </a:t>
            </a:r>
            <a:r>
              <a:rPr lang="x-none" i="1" dirty="0" smtClean="0">
                <a:solidFill>
                  <a:schemeClr val="bg1"/>
                </a:solidFill>
                <a:latin typeface="Garamond" panose="02020404030301010803" pitchFamily="18" charset="0"/>
              </a:rPr>
              <a:t>harm…</a:t>
            </a:r>
            <a:r>
              <a:rPr lang="en-AU" i="1" dirty="0" smtClean="0">
                <a:solidFill>
                  <a:schemeClr val="bg1"/>
                </a:solidFill>
                <a:latin typeface="Garamond" panose="02020404030301010803" pitchFamily="18" charset="0"/>
              </a:rPr>
              <a:t>.</a:t>
            </a:r>
            <a:r>
              <a:rPr lang="x-none" i="1" dirty="0" smtClean="0">
                <a:solidFill>
                  <a:schemeClr val="bg1"/>
                </a:solidFill>
                <a:latin typeface="Garamond" panose="02020404030301010803" pitchFamily="18" charset="0"/>
              </a:rPr>
              <a:t>In </a:t>
            </a:r>
            <a:r>
              <a:rPr lang="x-none" i="1" dirty="0">
                <a:solidFill>
                  <a:schemeClr val="bg1"/>
                </a:solidFill>
                <a:latin typeface="Garamond" panose="02020404030301010803" pitchFamily="18" charset="0"/>
              </a:rPr>
              <a:t>the long-term, </a:t>
            </a:r>
            <a:r>
              <a:rPr lang="x-none" b="1" i="1" dirty="0">
                <a:solidFill>
                  <a:schemeClr val="bg1"/>
                </a:solidFill>
                <a:latin typeface="Garamond" panose="02020404030301010803" pitchFamily="18" charset="0"/>
              </a:rPr>
              <a:t>this is likely to be detrimental to the health and wellbeing of populations across the world</a:t>
            </a:r>
            <a:r>
              <a:rPr lang="x-none" b="1" i="1" dirty="0" smtClean="0">
                <a:solidFill>
                  <a:schemeClr val="bg1"/>
                </a:solidFill>
                <a:latin typeface="Garamond" panose="02020404030301010803" pitchFamily="18" charset="0"/>
              </a:rPr>
              <a:t>.</a:t>
            </a:r>
            <a:r>
              <a:rPr lang="en-AU" dirty="0" smtClean="0">
                <a:solidFill>
                  <a:schemeClr val="bg1"/>
                </a:solidFill>
                <a:latin typeface="Garamond" panose="02020404030301010803" pitchFamily="18" charset="0"/>
              </a:rPr>
              <a:t>” Dr Pri Bandara, ORSAA.</a:t>
            </a:r>
          </a:p>
          <a:p>
            <a:pPr marL="0" indent="0">
              <a:buNone/>
            </a:pPr>
            <a:r>
              <a:rPr lang="en-AU" dirty="0" smtClean="0">
                <a:solidFill>
                  <a:schemeClr val="bg1"/>
                </a:solidFill>
                <a:latin typeface="Garamond" panose="02020404030301010803" pitchFamily="18" charset="0"/>
              </a:rPr>
              <a:t>The Australian Senate Inquiry published in 2001 recommended ICNIRP not be adopted.</a:t>
            </a:r>
          </a:p>
          <a:p>
            <a:pPr marL="0" indent="0">
              <a:buNone/>
            </a:pPr>
            <a:r>
              <a:rPr lang="en-AU" dirty="0" smtClean="0">
                <a:solidFill>
                  <a:schemeClr val="bg1"/>
                </a:solidFill>
                <a:latin typeface="Garamond" panose="02020404030301010803" pitchFamily="18" charset="0"/>
              </a:rPr>
              <a:t>ICNIRP and ARPANSA would probably see us increase, rather than decrease power levels to accommodate 5G.  </a:t>
            </a:r>
            <a:r>
              <a:rPr lang="en-AU" b="1" dirty="0" smtClean="0">
                <a:solidFill>
                  <a:schemeClr val="bg1"/>
                </a:solidFill>
                <a:latin typeface="Garamond" panose="02020404030301010803" pitchFamily="18" charset="0"/>
              </a:rPr>
              <a:t>ECSFR consider such a move to be reckless with lives, and must be not be permitted.</a:t>
            </a:r>
            <a:endParaRPr lang="en-AU" b="1" dirty="0">
              <a:solidFill>
                <a:schemeClr val="bg1"/>
              </a:solidFill>
              <a:latin typeface="Garamond" panose="02020404030301010803" pitchFamily="18" charset="0"/>
            </a:endParaRPr>
          </a:p>
          <a:p>
            <a:pPr>
              <a:buFontTx/>
              <a:buChar char="-"/>
            </a:pPr>
            <a:endParaRPr lang="en-AU" b="1" dirty="0" smtClean="0">
              <a:solidFill>
                <a:schemeClr val="bg1"/>
              </a:solidFill>
              <a:latin typeface="Garamond" panose="02020404030301010803" pitchFamily="18" charset="0"/>
            </a:endParaRPr>
          </a:p>
        </p:txBody>
      </p:sp>
    </p:spTree>
    <p:extLst>
      <p:ext uri="{BB962C8B-B14F-4D97-AF65-F5344CB8AC3E}">
        <p14:creationId xmlns:p14="http://schemas.microsoft.com/office/powerpoint/2010/main" val="701558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4479" y="965914"/>
            <a:ext cx="10091235" cy="584775"/>
          </a:xfrm>
          <a:prstGeom prst="rect">
            <a:avLst/>
          </a:prstGeom>
          <a:noFill/>
        </p:spPr>
        <p:txBody>
          <a:bodyPr wrap="square" rtlCol="0">
            <a:spAutoFit/>
          </a:bodyPr>
          <a:lstStyle/>
          <a:p>
            <a:pPr algn="ctr"/>
            <a:r>
              <a:rPr lang="en-AU" sz="3200" b="1" dirty="0" smtClean="0">
                <a:solidFill>
                  <a:schemeClr val="bg1"/>
                </a:solidFill>
              </a:rPr>
              <a:t>CALL FOR A NEW STANDARD</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41919" y="1650716"/>
            <a:ext cx="9905999" cy="4443991"/>
          </a:xfrm>
        </p:spPr>
        <p:txBody>
          <a:bodyPr>
            <a:normAutofit/>
          </a:bodyPr>
          <a:lstStyle/>
          <a:p>
            <a:pPr marL="0" indent="0">
              <a:buNone/>
            </a:pPr>
            <a:r>
              <a:rPr lang="en-AU" b="1" dirty="0">
                <a:solidFill>
                  <a:schemeClr val="bg1"/>
                </a:solidFill>
                <a:latin typeface="Garamond" panose="02020404030301010803" pitchFamily="18" charset="0"/>
              </a:rPr>
              <a:t>ECSFR firmly believe that the health of the nation is worthy of </a:t>
            </a:r>
            <a:r>
              <a:rPr lang="en-AU" b="1" dirty="0" smtClean="0">
                <a:solidFill>
                  <a:schemeClr val="bg1"/>
                </a:solidFill>
                <a:latin typeface="Garamond" panose="02020404030301010803" pitchFamily="18" charset="0"/>
              </a:rPr>
              <a:t>a </a:t>
            </a:r>
            <a:r>
              <a:rPr lang="en-AU" b="1" dirty="0">
                <a:solidFill>
                  <a:schemeClr val="bg1"/>
                </a:solidFill>
                <a:latin typeface="Garamond" panose="02020404030301010803" pitchFamily="18" charset="0"/>
              </a:rPr>
              <a:t>legitimate Australian </a:t>
            </a:r>
            <a:r>
              <a:rPr lang="en-AU" b="1" dirty="0" smtClean="0">
                <a:solidFill>
                  <a:schemeClr val="bg1"/>
                </a:solidFill>
                <a:latin typeface="Garamond" panose="02020404030301010803" pitchFamily="18" charset="0"/>
              </a:rPr>
              <a:t>Standard and certainly as a precursor to 5G.</a:t>
            </a:r>
          </a:p>
          <a:p>
            <a:pPr marL="0" indent="0">
              <a:buNone/>
            </a:pPr>
            <a:r>
              <a:rPr lang="en-AU" dirty="0" smtClean="0">
                <a:solidFill>
                  <a:schemeClr val="bg1"/>
                </a:solidFill>
                <a:latin typeface="Garamond" panose="02020404030301010803" pitchFamily="18" charset="0"/>
              </a:rPr>
              <a:t>The Standard may be administered </a:t>
            </a:r>
            <a:r>
              <a:rPr lang="en-AU" dirty="0">
                <a:solidFill>
                  <a:schemeClr val="bg1"/>
                </a:solidFill>
                <a:latin typeface="Garamond" panose="02020404030301010803" pitchFamily="18" charset="0"/>
              </a:rPr>
              <a:t>Federally, but C</a:t>
            </a:r>
            <a:r>
              <a:rPr lang="en-AU" dirty="0" smtClean="0">
                <a:solidFill>
                  <a:schemeClr val="bg1"/>
                </a:solidFill>
                <a:latin typeface="Garamond" panose="02020404030301010803" pitchFamily="18" charset="0"/>
              </a:rPr>
              <a:t>onstitutionally enforced </a:t>
            </a:r>
            <a:r>
              <a:rPr lang="en-AU" dirty="0">
                <a:solidFill>
                  <a:schemeClr val="bg1"/>
                </a:solidFill>
                <a:latin typeface="Garamond" panose="02020404030301010803" pitchFamily="18" charset="0"/>
              </a:rPr>
              <a:t>by the State Health </a:t>
            </a:r>
            <a:r>
              <a:rPr lang="en-AU" dirty="0" smtClean="0">
                <a:solidFill>
                  <a:schemeClr val="bg1"/>
                </a:solidFill>
                <a:latin typeface="Garamond" panose="02020404030301010803" pitchFamily="18" charset="0"/>
              </a:rPr>
              <a:t>Authorities.  This new non-ionising Radiation Protection </a:t>
            </a:r>
            <a:r>
              <a:rPr lang="en-AU" dirty="0">
                <a:solidFill>
                  <a:schemeClr val="bg1"/>
                </a:solidFill>
                <a:latin typeface="Garamond" panose="02020404030301010803" pitchFamily="18" charset="0"/>
              </a:rPr>
              <a:t>Standard must consider the precautionary principle</a:t>
            </a:r>
            <a:r>
              <a:rPr lang="en-AU" dirty="0" smtClean="0">
                <a:solidFill>
                  <a:schemeClr val="bg1"/>
                </a:solidFill>
                <a:latin typeface="Garamond" panose="02020404030301010803" pitchFamily="18" charset="0"/>
              </a:rPr>
              <a:t>.</a:t>
            </a:r>
          </a:p>
          <a:p>
            <a:pPr marL="0" indent="0">
              <a:buNone/>
            </a:pPr>
            <a:r>
              <a:rPr lang="en-AU" dirty="0" smtClean="0">
                <a:solidFill>
                  <a:schemeClr val="bg1"/>
                </a:solidFill>
                <a:latin typeface="Garamond" panose="02020404030301010803" pitchFamily="18" charset="0"/>
              </a:rPr>
              <a:t>The Standard must follow international </a:t>
            </a:r>
            <a:r>
              <a:rPr lang="en-AU" dirty="0">
                <a:solidFill>
                  <a:schemeClr val="bg1"/>
                </a:solidFill>
                <a:latin typeface="Garamond" panose="02020404030301010803" pitchFamily="18" charset="0"/>
              </a:rPr>
              <a:t>principles of: “</a:t>
            </a:r>
            <a:r>
              <a:rPr lang="en-AU" i="1" dirty="0">
                <a:solidFill>
                  <a:schemeClr val="bg1"/>
                </a:solidFill>
                <a:latin typeface="Garamond" panose="02020404030301010803" pitchFamily="18" charset="0"/>
              </a:rPr>
              <a:t>Openness and transparency, Consensus and Balance of representation</a:t>
            </a:r>
            <a:r>
              <a:rPr lang="en-AU" dirty="0">
                <a:solidFill>
                  <a:schemeClr val="bg1"/>
                </a:solidFill>
                <a:latin typeface="Garamond" panose="02020404030301010803" pitchFamily="18" charset="0"/>
              </a:rPr>
              <a:t>”</a:t>
            </a:r>
            <a:r>
              <a:rPr lang="en-AU" baseline="30000" dirty="0">
                <a:solidFill>
                  <a:schemeClr val="bg1"/>
                </a:solidFill>
                <a:latin typeface="Garamond" panose="02020404030301010803" pitchFamily="18" charset="0"/>
              </a:rPr>
              <a:t> </a:t>
            </a:r>
            <a:endParaRPr lang="en-AU" baseline="30000" dirty="0" smtClean="0">
              <a:solidFill>
                <a:schemeClr val="bg1"/>
              </a:solidFill>
              <a:latin typeface="Garamond" panose="02020404030301010803" pitchFamily="18" charset="0"/>
            </a:endParaRPr>
          </a:p>
          <a:p>
            <a:pPr marL="0" indent="0">
              <a:buNone/>
            </a:pPr>
            <a:r>
              <a:rPr lang="en-AU" sz="1600" u="sng" dirty="0">
                <a:solidFill>
                  <a:srgbClr val="002060"/>
                </a:solidFill>
                <a:hlinkClick r:id="rId3"/>
              </a:rPr>
              <a:t>https://www.standards.org.au/standards-development/developing-standards</a:t>
            </a:r>
            <a:endParaRPr lang="en-AU" sz="1600" dirty="0">
              <a:solidFill>
                <a:srgbClr val="002060"/>
              </a:solidFill>
              <a:latin typeface="Garamond" panose="02020404030301010803" pitchFamily="18" charset="0"/>
            </a:endParaRPr>
          </a:p>
          <a:p>
            <a:pPr marL="0" indent="0">
              <a:buNone/>
            </a:pPr>
            <a:endParaRPr lang="en-AU" dirty="0" smtClean="0">
              <a:solidFill>
                <a:schemeClr val="bg1"/>
              </a:solidFill>
              <a:latin typeface="Garamond" panose="02020404030301010803" pitchFamily="18" charset="0"/>
            </a:endParaRPr>
          </a:p>
        </p:txBody>
      </p:sp>
    </p:spTree>
    <p:extLst>
      <p:ext uri="{BB962C8B-B14F-4D97-AF65-F5344CB8AC3E}">
        <p14:creationId xmlns:p14="http://schemas.microsoft.com/office/powerpoint/2010/main" val="3688337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f_legal_exposure_limits.jpg"/>
          <p:cNvPicPr>
            <a:picLocks noChangeAspect="1"/>
          </p:cNvPicPr>
          <p:nvPr/>
        </p:nvPicPr>
        <p:blipFill>
          <a:blip r:embed="rId3"/>
          <a:stretch>
            <a:fillRect/>
          </a:stretch>
        </p:blipFill>
        <p:spPr>
          <a:xfrm>
            <a:off x="1441343" y="0"/>
            <a:ext cx="9204381" cy="6710766"/>
          </a:xfrm>
          <a:prstGeom prst="rect">
            <a:avLst/>
          </a:prstGeom>
        </p:spPr>
      </p:pic>
    </p:spTree>
    <p:extLst>
      <p:ext uri="{BB962C8B-B14F-4D97-AF65-F5344CB8AC3E}">
        <p14:creationId xmlns:p14="http://schemas.microsoft.com/office/powerpoint/2010/main" val="259799556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 density 19.jpg"/>
          <p:cNvPicPr>
            <a:picLocks noGrp="1" noChangeAspect="1"/>
          </p:cNvPicPr>
          <p:nvPr isPhoto="1"/>
        </p:nvPicPr>
        <p:blipFill>
          <a:blip r:embed="rId3">
            <a:lum/>
          </a:blip>
          <a:stretch>
            <a:fillRect/>
          </a:stretch>
        </p:blipFill>
        <p:spPr>
          <a:xfrm>
            <a:off x="1524001" y="122239"/>
            <a:ext cx="8891585" cy="6430962"/>
          </a:xfrm>
          <a:prstGeom prst="rect">
            <a:avLst/>
          </a:prstGeom>
          <a:noFill/>
          <a:ln>
            <a:noFill/>
          </a:ln>
        </p:spPr>
      </p:pic>
      <p:sp>
        <p:nvSpPr>
          <p:cNvPr id="3" name="Oval 2"/>
          <p:cNvSpPr/>
          <p:nvPr/>
        </p:nvSpPr>
        <p:spPr>
          <a:xfrm>
            <a:off x="1828800" y="16002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048000" y="1828800"/>
            <a:ext cx="71628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3087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4479" y="965914"/>
            <a:ext cx="10091235" cy="584775"/>
          </a:xfrm>
          <a:prstGeom prst="rect">
            <a:avLst/>
          </a:prstGeom>
          <a:noFill/>
        </p:spPr>
        <p:txBody>
          <a:bodyPr wrap="square" rtlCol="0">
            <a:spAutoFit/>
          </a:bodyPr>
          <a:lstStyle/>
          <a:p>
            <a:pPr algn="ctr"/>
            <a:r>
              <a:rPr lang="en-AU" sz="3200" b="1" dirty="0" smtClean="0">
                <a:solidFill>
                  <a:schemeClr val="bg1"/>
                </a:solidFill>
              </a:rPr>
              <a:t>ARPANSA – VALID HEALTH REGULATOR?</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41920" y="1843077"/>
            <a:ext cx="9905999" cy="4443991"/>
          </a:xfrm>
        </p:spPr>
        <p:txBody>
          <a:bodyPr>
            <a:normAutofit/>
          </a:bodyPr>
          <a:lstStyle/>
          <a:p>
            <a:pPr marL="0" indent="0">
              <a:buNone/>
            </a:pPr>
            <a:r>
              <a:rPr lang="en-AU" b="1" dirty="0" smtClean="0">
                <a:solidFill>
                  <a:schemeClr val="bg1"/>
                </a:solidFill>
                <a:latin typeface="Garamond" panose="02020404030301010803" pitchFamily="18" charset="0"/>
              </a:rPr>
              <a:t>ARPANSA give advice to Medical Doctors:</a:t>
            </a:r>
          </a:p>
          <a:p>
            <a:pPr marL="0" indent="0">
              <a:buNone/>
            </a:pPr>
            <a:r>
              <a:rPr lang="en-AU" u="sng" dirty="0">
                <a:solidFill>
                  <a:schemeClr val="bg1"/>
                </a:solidFill>
                <a:latin typeface="Garamond" panose="02020404030301010803" pitchFamily="18" charset="0"/>
              </a:rPr>
              <a:t>https://ama.com.au/ausmed/doctors-can-reassure-patients-about-radiation-risk-0</a:t>
            </a:r>
            <a:endParaRPr lang="en-AU" dirty="0">
              <a:solidFill>
                <a:schemeClr val="bg1"/>
              </a:solidFill>
              <a:latin typeface="Garamond" panose="02020404030301010803" pitchFamily="18" charset="0"/>
            </a:endParaRPr>
          </a:p>
          <a:p>
            <a:pPr marL="0" indent="0">
              <a:buNone/>
            </a:pPr>
            <a:r>
              <a:rPr lang="en-AU" b="1" dirty="0">
                <a:solidFill>
                  <a:schemeClr val="bg1"/>
                </a:solidFill>
                <a:latin typeface="Garamond" panose="02020404030301010803" pitchFamily="18" charset="0"/>
              </a:rPr>
              <a:t>ARPANSA cannot give medical advice. Only medical practitioners are qualified to do so</a:t>
            </a:r>
            <a:r>
              <a:rPr lang="en-AU" b="1" dirty="0" smtClean="0">
                <a:solidFill>
                  <a:schemeClr val="bg1"/>
                </a:solidFill>
                <a:latin typeface="Garamond" panose="02020404030301010803" pitchFamily="18" charset="0"/>
              </a:rPr>
              <a:t>.</a:t>
            </a:r>
          </a:p>
          <a:p>
            <a:pPr marL="0" indent="0">
              <a:buNone/>
            </a:pPr>
            <a:r>
              <a:rPr lang="en-AU" b="1" dirty="0" smtClean="0">
                <a:solidFill>
                  <a:schemeClr val="bg1"/>
                </a:solidFill>
                <a:latin typeface="Garamond" panose="02020404030301010803" pitchFamily="18" charset="0"/>
              </a:rPr>
              <a:t>Yet government and industry blindly accept their advice and their opinions “no evidence of harm”…Who is liable?</a:t>
            </a:r>
          </a:p>
        </p:txBody>
      </p:sp>
    </p:spTree>
    <p:extLst>
      <p:ext uri="{BB962C8B-B14F-4D97-AF65-F5344CB8AC3E}">
        <p14:creationId xmlns:p14="http://schemas.microsoft.com/office/powerpoint/2010/main" val="3705164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12891" y="1568268"/>
            <a:ext cx="9905999" cy="4664892"/>
          </a:xfrm>
        </p:spPr>
        <p:txBody>
          <a:bodyPr>
            <a:noAutofit/>
          </a:bodyPr>
          <a:lstStyle/>
          <a:p>
            <a:pPr marL="514350" indent="-514350" algn="just">
              <a:spcBef>
                <a:spcPts val="0"/>
              </a:spcBef>
              <a:buSzPct val="100000"/>
              <a:buFont typeface="+mj-lt"/>
              <a:buAutoNum type="arabicPeriod"/>
            </a:pPr>
            <a:endParaRPr lang="en-AU" dirty="0" smtClean="0">
              <a:solidFill>
                <a:schemeClr val="bg1"/>
              </a:solidFill>
              <a:latin typeface="Garamond" panose="02020404030301010803" pitchFamily="18" charset="0"/>
            </a:endParaRPr>
          </a:p>
          <a:p>
            <a:pPr marL="514350" indent="-514350" algn="just">
              <a:spcBef>
                <a:spcPts val="0"/>
              </a:spcBef>
              <a:buSzPct val="100000"/>
              <a:buFont typeface="+mj-lt"/>
              <a:buAutoNum type="arabicPeriod"/>
            </a:pPr>
            <a:endParaRPr lang="en-AU" dirty="0" smtClean="0">
              <a:solidFill>
                <a:schemeClr val="bg1"/>
              </a:solidFill>
              <a:latin typeface="Garamond" panose="02020404030301010803" pitchFamily="18" charset="0"/>
            </a:endParaRPr>
          </a:p>
          <a:p>
            <a:pPr marL="514350" indent="-514350" algn="just">
              <a:spcBef>
                <a:spcPts val="0"/>
              </a:spcBef>
              <a:buSzPct val="100000"/>
              <a:buFont typeface="+mj-lt"/>
              <a:buAutoNum type="arabicPeriod"/>
            </a:pPr>
            <a:endParaRPr lang="en-AU" dirty="0" smtClean="0">
              <a:solidFill>
                <a:schemeClr val="bg1"/>
              </a:solidFill>
              <a:latin typeface="Garamond" panose="02020404030301010803" pitchFamily="18" charset="0"/>
            </a:endParaRPr>
          </a:p>
          <a:p>
            <a:pPr marL="514350" indent="-514350" algn="just">
              <a:spcBef>
                <a:spcPts val="0"/>
              </a:spcBef>
              <a:buSzPct val="100000"/>
              <a:buFont typeface="+mj-lt"/>
              <a:buAutoNum type="arabicPeriod"/>
            </a:pPr>
            <a:endParaRPr lang="en-AU" dirty="0" smtClean="0">
              <a:solidFill>
                <a:schemeClr val="bg1"/>
              </a:solidFill>
              <a:latin typeface="Garamond" panose="02020404030301010803" pitchFamily="18" charset="0"/>
            </a:endParaRPr>
          </a:p>
          <a:p>
            <a:pPr marL="514350" indent="-514350" algn="just">
              <a:spcBef>
                <a:spcPts val="0"/>
              </a:spcBef>
              <a:buSzPct val="100000"/>
              <a:buFont typeface="+mj-lt"/>
              <a:buAutoNum type="arabicPeriod"/>
            </a:pPr>
            <a:endParaRPr lang="en-AU" dirty="0" smtClean="0">
              <a:solidFill>
                <a:schemeClr val="bg1"/>
              </a:solidFill>
              <a:latin typeface="Garamond" panose="02020404030301010803" pitchFamily="18" charset="0"/>
            </a:endParaRPr>
          </a:p>
          <a:p>
            <a:pPr marL="514350" indent="-514350" algn="just">
              <a:spcBef>
                <a:spcPts val="0"/>
              </a:spcBef>
              <a:buSzPct val="100000"/>
              <a:buFont typeface="+mj-lt"/>
              <a:buAutoNum type="arabicPeriod"/>
            </a:pPr>
            <a:endParaRPr lang="en-AU" dirty="0" smtClean="0">
              <a:solidFill>
                <a:schemeClr val="bg1"/>
              </a:solidFill>
              <a:latin typeface="Garamond" panose="02020404030301010803" pitchFamily="18" charset="0"/>
            </a:endParaRPr>
          </a:p>
          <a:p>
            <a:pPr marL="514350" indent="-514350" algn="just">
              <a:spcBef>
                <a:spcPts val="0"/>
              </a:spcBef>
              <a:buSzPct val="100000"/>
              <a:buFont typeface="+mj-lt"/>
              <a:buAutoNum type="arabicPeriod"/>
            </a:pPr>
            <a:endParaRPr lang="en-AU" dirty="0" smtClean="0">
              <a:solidFill>
                <a:schemeClr val="bg1"/>
              </a:solidFill>
              <a:latin typeface="Garamond" panose="020204040303010108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20677334"/>
              </p:ext>
            </p:extLst>
          </p:nvPr>
        </p:nvGraphicFramePr>
        <p:xfrm>
          <a:off x="1954509" y="553683"/>
          <a:ext cx="8128000" cy="5933440"/>
        </p:xfrm>
        <a:graphic>
          <a:graphicData uri="http://schemas.openxmlformats.org/drawingml/2006/table">
            <a:tbl>
              <a:tblPr firstRow="1" bandRow="1">
                <a:tableStyleId>{5C22544A-7EE6-4342-B048-85BDC9FD1C3A}</a:tableStyleId>
              </a:tblPr>
              <a:tblGrid>
                <a:gridCol w="571715"/>
                <a:gridCol w="3492285"/>
                <a:gridCol w="583769"/>
                <a:gridCol w="3480231"/>
              </a:tblGrid>
              <a:tr h="370840">
                <a:tc gridSpan="4">
                  <a:txBody>
                    <a:bodyPr/>
                    <a:lstStyle/>
                    <a:p>
                      <a:pPr algn="ctr"/>
                      <a:r>
                        <a:rPr lang="en-AU" dirty="0" smtClean="0"/>
                        <a:t>RISK SUMMARY</a:t>
                      </a:r>
                      <a:endParaRPr lang="en-AU" dirty="0"/>
                    </a:p>
                  </a:txBody>
                  <a:tcPr>
                    <a:solidFill>
                      <a:srgbClr val="FF0000"/>
                    </a:solidFill>
                  </a:tcPr>
                </a:tc>
                <a:tc hMerge="1">
                  <a:txBody>
                    <a:bodyPr/>
                    <a:lstStyle/>
                    <a:p>
                      <a:endParaRPr lang="en-AU"/>
                    </a:p>
                  </a:txBody>
                  <a:tcPr/>
                </a:tc>
                <a:tc hMerge="1">
                  <a:txBody>
                    <a:bodyPr/>
                    <a:lstStyle/>
                    <a:p>
                      <a:endParaRPr lang="en-AU" dirty="0"/>
                    </a:p>
                  </a:txBody>
                  <a:tcPr/>
                </a:tc>
                <a:tc hMerge="1">
                  <a:txBody>
                    <a:bodyPr/>
                    <a:lstStyle/>
                    <a:p>
                      <a:endParaRPr lang="en-AU" dirty="0"/>
                    </a:p>
                  </a:txBody>
                  <a:tcPr/>
                </a:tc>
              </a:tr>
              <a:tr h="370840">
                <a:tc>
                  <a:txBody>
                    <a:bodyPr/>
                    <a:lstStyle/>
                    <a:p>
                      <a:r>
                        <a:rPr lang="en-AU" dirty="0" smtClean="0"/>
                        <a:t>1</a:t>
                      </a:r>
                      <a:endParaRPr lang="en-AU" dirty="0"/>
                    </a:p>
                  </a:txBody>
                  <a:tcPr/>
                </a:tc>
                <a:tc>
                  <a:txBody>
                    <a:bodyPr/>
                    <a:lstStyle/>
                    <a:p>
                      <a:r>
                        <a:rPr lang="en-AU" dirty="0" smtClean="0"/>
                        <a:t>Carbon Emission</a:t>
                      </a:r>
                      <a:endParaRPr lang="en-AU" dirty="0"/>
                    </a:p>
                  </a:txBody>
                  <a:tcPr/>
                </a:tc>
                <a:tc>
                  <a:txBody>
                    <a:bodyPr/>
                    <a:lstStyle/>
                    <a:p>
                      <a:r>
                        <a:rPr lang="en-AU" dirty="0" smtClean="0"/>
                        <a:t>16</a:t>
                      </a:r>
                      <a:endParaRPr lang="en-AU" dirty="0"/>
                    </a:p>
                  </a:txBody>
                  <a:tcPr/>
                </a:tc>
                <a:tc>
                  <a:txBody>
                    <a:bodyPr/>
                    <a:lstStyle/>
                    <a:p>
                      <a:pPr marL="0" indent="0" algn="just">
                        <a:spcBef>
                          <a:spcPts val="0"/>
                        </a:spcBef>
                        <a:buSzPct val="100000"/>
                        <a:buFont typeface="+mj-lt"/>
                        <a:buNone/>
                      </a:pPr>
                      <a:r>
                        <a:rPr lang="en-AU" dirty="0" smtClean="0"/>
                        <a:t>Social</a:t>
                      </a:r>
                      <a:r>
                        <a:rPr lang="en-AU" baseline="0" dirty="0" smtClean="0"/>
                        <a:t> Costs - Children</a:t>
                      </a:r>
                      <a:endParaRPr lang="en-AU" dirty="0"/>
                    </a:p>
                  </a:txBody>
                  <a:tcPr/>
                </a:tc>
              </a:tr>
              <a:tr h="370840">
                <a:tc>
                  <a:txBody>
                    <a:bodyPr/>
                    <a:lstStyle/>
                    <a:p>
                      <a:r>
                        <a:rPr lang="en-AU" dirty="0" smtClean="0"/>
                        <a:t>2</a:t>
                      </a:r>
                      <a:endParaRPr lang="en-AU" dirty="0"/>
                    </a:p>
                  </a:txBody>
                  <a:tcPr/>
                </a:tc>
                <a:tc>
                  <a:txBody>
                    <a:bodyPr/>
                    <a:lstStyle/>
                    <a:p>
                      <a:r>
                        <a:rPr lang="en-AU" dirty="0" smtClean="0"/>
                        <a:t>Loss of Critical Infrastructure</a:t>
                      </a:r>
                      <a:endParaRPr lang="en-AU" dirty="0"/>
                    </a:p>
                  </a:txBody>
                  <a:tcPr/>
                </a:tc>
                <a:tc>
                  <a:txBody>
                    <a:bodyPr/>
                    <a:lstStyle/>
                    <a:p>
                      <a:r>
                        <a:rPr lang="en-AU" dirty="0" smtClean="0"/>
                        <a:t>17</a:t>
                      </a:r>
                      <a:endParaRPr lang="en-AU" dirty="0"/>
                    </a:p>
                  </a:txBody>
                  <a:tcPr/>
                </a:tc>
                <a:tc>
                  <a:txBody>
                    <a:bodyPr/>
                    <a:lstStyle/>
                    <a:p>
                      <a:r>
                        <a:rPr lang="en-AU" dirty="0" smtClean="0"/>
                        <a:t>Social Costs - Society</a:t>
                      </a:r>
                      <a:endParaRPr lang="en-AU" dirty="0"/>
                    </a:p>
                  </a:txBody>
                  <a:tcPr/>
                </a:tc>
              </a:tr>
              <a:tr h="370840">
                <a:tc>
                  <a:txBody>
                    <a:bodyPr/>
                    <a:lstStyle/>
                    <a:p>
                      <a:r>
                        <a:rPr lang="en-AU" dirty="0" smtClean="0"/>
                        <a:t>3</a:t>
                      </a:r>
                      <a:endParaRPr lang="en-AU" dirty="0"/>
                    </a:p>
                  </a:txBody>
                  <a:tcPr/>
                </a:tc>
                <a:tc>
                  <a:txBody>
                    <a:bodyPr/>
                    <a:lstStyle/>
                    <a:p>
                      <a:r>
                        <a:rPr lang="en-AU" dirty="0" smtClean="0"/>
                        <a:t>Supply Chain</a:t>
                      </a:r>
                      <a:r>
                        <a:rPr lang="en-AU" baseline="0" dirty="0" smtClean="0"/>
                        <a:t> Bottlenecks</a:t>
                      </a:r>
                      <a:endParaRPr lang="en-AU" dirty="0"/>
                    </a:p>
                  </a:txBody>
                  <a:tcPr/>
                </a:tc>
                <a:tc>
                  <a:txBody>
                    <a:bodyPr/>
                    <a:lstStyle/>
                    <a:p>
                      <a:r>
                        <a:rPr lang="en-AU" dirty="0" smtClean="0"/>
                        <a:t>18</a:t>
                      </a:r>
                      <a:endParaRPr lang="en-AU" dirty="0"/>
                    </a:p>
                  </a:txBody>
                  <a:tcPr/>
                </a:tc>
                <a:tc>
                  <a:txBody>
                    <a:bodyPr/>
                    <a:lstStyle/>
                    <a:p>
                      <a:r>
                        <a:rPr lang="en-AU" dirty="0" smtClean="0"/>
                        <a:t>Environmental Impacts</a:t>
                      </a:r>
                      <a:endParaRPr lang="en-AU" dirty="0"/>
                    </a:p>
                  </a:txBody>
                  <a:tcPr/>
                </a:tc>
              </a:tr>
              <a:tr h="370840">
                <a:tc>
                  <a:txBody>
                    <a:bodyPr/>
                    <a:lstStyle/>
                    <a:p>
                      <a:r>
                        <a:rPr lang="en-AU" dirty="0" smtClean="0"/>
                        <a:t>4</a:t>
                      </a:r>
                      <a:endParaRPr lang="en-AU" dirty="0"/>
                    </a:p>
                  </a:txBody>
                  <a:tcPr/>
                </a:tc>
                <a:tc>
                  <a:txBody>
                    <a:bodyPr/>
                    <a:lstStyle/>
                    <a:p>
                      <a:r>
                        <a:rPr lang="en-AU" dirty="0" smtClean="0"/>
                        <a:t>E-Waste</a:t>
                      </a:r>
                      <a:endParaRPr lang="en-AU" dirty="0"/>
                    </a:p>
                  </a:txBody>
                  <a:tcPr/>
                </a:tc>
                <a:tc>
                  <a:txBody>
                    <a:bodyPr/>
                    <a:lstStyle/>
                    <a:p>
                      <a:r>
                        <a:rPr lang="en-AU" dirty="0" smtClean="0"/>
                        <a:t>19</a:t>
                      </a:r>
                      <a:endParaRPr lang="en-AU" dirty="0"/>
                    </a:p>
                  </a:txBody>
                  <a:tcPr/>
                </a:tc>
                <a:tc>
                  <a:txBody>
                    <a:bodyPr/>
                    <a:lstStyle/>
                    <a:p>
                      <a:r>
                        <a:rPr lang="en-AU" dirty="0" smtClean="0"/>
                        <a:t>Actual Harm to Health</a:t>
                      </a:r>
                      <a:endParaRPr lang="en-AU" dirty="0"/>
                    </a:p>
                  </a:txBody>
                  <a:tcPr/>
                </a:tc>
              </a:tr>
              <a:tr h="370840">
                <a:tc>
                  <a:txBody>
                    <a:bodyPr/>
                    <a:lstStyle/>
                    <a:p>
                      <a:r>
                        <a:rPr lang="en-AU" dirty="0" smtClean="0"/>
                        <a:t>5</a:t>
                      </a:r>
                      <a:endParaRPr lang="en-AU" dirty="0"/>
                    </a:p>
                  </a:txBody>
                  <a:tcPr/>
                </a:tc>
                <a:tc>
                  <a:txBody>
                    <a:bodyPr/>
                    <a:lstStyle/>
                    <a:p>
                      <a:r>
                        <a:rPr lang="en-AU" dirty="0" smtClean="0"/>
                        <a:t>Financial Viability - Ops</a:t>
                      </a:r>
                      <a:endParaRPr lang="en-AU" dirty="0"/>
                    </a:p>
                  </a:txBody>
                  <a:tcPr/>
                </a:tc>
                <a:tc>
                  <a:txBody>
                    <a:bodyPr/>
                    <a:lstStyle/>
                    <a:p>
                      <a:r>
                        <a:rPr lang="en-AU" dirty="0" smtClean="0"/>
                        <a:t>20</a:t>
                      </a:r>
                      <a:endParaRPr lang="en-AU" dirty="0"/>
                    </a:p>
                  </a:txBody>
                  <a:tcPr/>
                </a:tc>
                <a:tc>
                  <a:txBody>
                    <a:bodyPr/>
                    <a:lstStyle/>
                    <a:p>
                      <a:r>
                        <a:rPr lang="en-AU" dirty="0" smtClean="0"/>
                        <a:t>Discrimination</a:t>
                      </a:r>
                      <a:endParaRPr lang="en-AU" dirty="0"/>
                    </a:p>
                  </a:txBody>
                  <a:tcPr/>
                </a:tc>
              </a:tr>
              <a:tr h="370840">
                <a:tc>
                  <a:txBody>
                    <a:bodyPr/>
                    <a:lstStyle/>
                    <a:p>
                      <a:r>
                        <a:rPr lang="en-AU" dirty="0" smtClean="0"/>
                        <a:t>6</a:t>
                      </a:r>
                      <a:endParaRPr lang="en-AU" dirty="0"/>
                    </a:p>
                  </a:txBody>
                  <a:tcPr/>
                </a:tc>
                <a:tc>
                  <a:txBody>
                    <a:bodyPr/>
                    <a:lstStyle/>
                    <a:p>
                      <a:r>
                        <a:rPr lang="en-AU" dirty="0" smtClean="0"/>
                        <a:t>Technical Viability</a:t>
                      </a:r>
                      <a:endParaRPr lang="en-AU" dirty="0"/>
                    </a:p>
                  </a:txBody>
                  <a:tcPr/>
                </a:tc>
                <a:tc>
                  <a:txBody>
                    <a:bodyPr/>
                    <a:lstStyle/>
                    <a:p>
                      <a:r>
                        <a:rPr lang="en-AU" dirty="0" smtClean="0"/>
                        <a:t>21</a:t>
                      </a:r>
                      <a:endParaRPr lang="en-AU" dirty="0"/>
                    </a:p>
                  </a:txBody>
                  <a:tcPr/>
                </a:tc>
                <a:tc>
                  <a:txBody>
                    <a:bodyPr/>
                    <a:lstStyle/>
                    <a:p>
                      <a:r>
                        <a:rPr lang="en-AU" dirty="0" smtClean="0"/>
                        <a:t>Workplace Health</a:t>
                      </a:r>
                      <a:r>
                        <a:rPr lang="en-AU" baseline="0" dirty="0" smtClean="0"/>
                        <a:t> and Safety</a:t>
                      </a:r>
                      <a:endParaRPr lang="en-AU" dirty="0"/>
                    </a:p>
                  </a:txBody>
                  <a:tcPr/>
                </a:tc>
              </a:tr>
              <a:tr h="370840">
                <a:tc>
                  <a:txBody>
                    <a:bodyPr/>
                    <a:lstStyle/>
                    <a:p>
                      <a:r>
                        <a:rPr lang="en-AU" dirty="0" smtClean="0"/>
                        <a:t>7</a:t>
                      </a:r>
                      <a:endParaRPr lang="en-AU" dirty="0"/>
                    </a:p>
                  </a:txBody>
                  <a:tcPr/>
                </a:tc>
                <a:tc>
                  <a:txBody>
                    <a:bodyPr/>
                    <a:lstStyle/>
                    <a:p>
                      <a:r>
                        <a:rPr lang="en-AU" dirty="0" smtClean="0"/>
                        <a:t>Trade Practices</a:t>
                      </a:r>
                      <a:endParaRPr lang="en-AU" dirty="0"/>
                    </a:p>
                  </a:txBody>
                  <a:tcPr/>
                </a:tc>
                <a:tc>
                  <a:txBody>
                    <a:bodyPr/>
                    <a:lstStyle/>
                    <a:p>
                      <a:r>
                        <a:rPr lang="en-AU" dirty="0" smtClean="0"/>
                        <a:t>22</a:t>
                      </a:r>
                      <a:endParaRPr lang="en-AU" dirty="0"/>
                    </a:p>
                  </a:txBody>
                  <a:tcPr/>
                </a:tc>
                <a:tc>
                  <a:txBody>
                    <a:bodyPr/>
                    <a:lstStyle/>
                    <a:p>
                      <a:r>
                        <a:rPr lang="en-AU" dirty="0" smtClean="0"/>
                        <a:t>Suppression of Truth</a:t>
                      </a:r>
                      <a:endParaRPr lang="en-AU" dirty="0"/>
                    </a:p>
                  </a:txBody>
                  <a:tcPr/>
                </a:tc>
              </a:tr>
              <a:tr h="370840">
                <a:tc>
                  <a:txBody>
                    <a:bodyPr/>
                    <a:lstStyle/>
                    <a:p>
                      <a:r>
                        <a:rPr lang="en-AU" dirty="0" smtClean="0"/>
                        <a:t>8</a:t>
                      </a:r>
                      <a:endParaRPr lang="en-AU" dirty="0"/>
                    </a:p>
                  </a:txBody>
                  <a:tcPr/>
                </a:tc>
                <a:tc>
                  <a:txBody>
                    <a:bodyPr/>
                    <a:lstStyle/>
                    <a:p>
                      <a:r>
                        <a:rPr lang="en-AU" dirty="0" smtClean="0"/>
                        <a:t>Interference</a:t>
                      </a:r>
                      <a:endParaRPr lang="en-AU" dirty="0"/>
                    </a:p>
                  </a:txBody>
                  <a:tcPr/>
                </a:tc>
                <a:tc>
                  <a:txBody>
                    <a:bodyPr/>
                    <a:lstStyle/>
                    <a:p>
                      <a:r>
                        <a:rPr lang="en-AU" dirty="0" smtClean="0"/>
                        <a:t>23</a:t>
                      </a:r>
                      <a:endParaRPr lang="en-AU" dirty="0"/>
                    </a:p>
                  </a:txBody>
                  <a:tcPr/>
                </a:tc>
                <a:tc>
                  <a:txBody>
                    <a:bodyPr/>
                    <a:lstStyle/>
                    <a:p>
                      <a:r>
                        <a:rPr lang="en-AU" dirty="0" smtClean="0"/>
                        <a:t>Silence of Professionals</a:t>
                      </a:r>
                      <a:endParaRPr lang="en-AU" dirty="0"/>
                    </a:p>
                  </a:txBody>
                  <a:tcPr/>
                </a:tc>
              </a:tr>
              <a:tr h="370840">
                <a:tc>
                  <a:txBody>
                    <a:bodyPr/>
                    <a:lstStyle/>
                    <a:p>
                      <a:r>
                        <a:rPr lang="en-AU" dirty="0" smtClean="0"/>
                        <a:t>9</a:t>
                      </a:r>
                      <a:endParaRPr lang="en-AU" dirty="0"/>
                    </a:p>
                  </a:txBody>
                  <a:tcPr/>
                </a:tc>
                <a:tc>
                  <a:txBody>
                    <a:bodyPr/>
                    <a:lstStyle/>
                    <a:p>
                      <a:r>
                        <a:rPr lang="en-AU" dirty="0" smtClean="0"/>
                        <a:t>Human Rights Abuses</a:t>
                      </a:r>
                      <a:endParaRPr lang="en-AU" dirty="0"/>
                    </a:p>
                  </a:txBody>
                  <a:tcPr/>
                </a:tc>
                <a:tc>
                  <a:txBody>
                    <a:bodyPr/>
                    <a:lstStyle/>
                    <a:p>
                      <a:r>
                        <a:rPr lang="en-AU" dirty="0" smtClean="0"/>
                        <a:t>24</a:t>
                      </a:r>
                      <a:endParaRPr lang="en-AU" dirty="0"/>
                    </a:p>
                  </a:txBody>
                  <a:tcPr/>
                </a:tc>
                <a:tc>
                  <a:txBody>
                    <a:bodyPr/>
                    <a:lstStyle/>
                    <a:p>
                      <a:r>
                        <a:rPr lang="en-AU" dirty="0" smtClean="0"/>
                        <a:t>Biased Research</a:t>
                      </a:r>
                      <a:endParaRPr lang="en-AU" dirty="0"/>
                    </a:p>
                  </a:txBody>
                  <a:tcPr/>
                </a:tc>
              </a:tr>
              <a:tr h="370840">
                <a:tc>
                  <a:txBody>
                    <a:bodyPr/>
                    <a:lstStyle/>
                    <a:p>
                      <a:r>
                        <a:rPr lang="en-AU" dirty="0" smtClean="0"/>
                        <a:t>10</a:t>
                      </a:r>
                      <a:endParaRPr lang="en-AU" dirty="0"/>
                    </a:p>
                  </a:txBody>
                  <a:tcPr/>
                </a:tc>
                <a:tc>
                  <a:txBody>
                    <a:bodyPr/>
                    <a:lstStyle/>
                    <a:p>
                      <a:r>
                        <a:rPr lang="en-AU" dirty="0" smtClean="0"/>
                        <a:t>Insurance Implications</a:t>
                      </a:r>
                      <a:endParaRPr lang="en-AU" dirty="0"/>
                    </a:p>
                  </a:txBody>
                  <a:tcPr/>
                </a:tc>
                <a:tc>
                  <a:txBody>
                    <a:bodyPr/>
                    <a:lstStyle/>
                    <a:p>
                      <a:r>
                        <a:rPr lang="en-AU" dirty="0" smtClean="0"/>
                        <a:t>25</a:t>
                      </a:r>
                      <a:endParaRPr lang="en-AU" dirty="0"/>
                    </a:p>
                  </a:txBody>
                  <a:tcPr/>
                </a:tc>
                <a:tc>
                  <a:txBody>
                    <a:bodyPr/>
                    <a:lstStyle/>
                    <a:p>
                      <a:r>
                        <a:rPr lang="en-AU" dirty="0" smtClean="0"/>
                        <a:t>Regulatory Failure / Capture</a:t>
                      </a:r>
                      <a:endParaRPr lang="en-AU" dirty="0"/>
                    </a:p>
                  </a:txBody>
                  <a:tcPr/>
                </a:tc>
              </a:tr>
              <a:tr h="370840">
                <a:tc>
                  <a:txBody>
                    <a:bodyPr/>
                    <a:lstStyle/>
                    <a:p>
                      <a:r>
                        <a:rPr lang="en-AU" dirty="0" smtClean="0"/>
                        <a:t>11</a:t>
                      </a:r>
                      <a:endParaRPr lang="en-AU" dirty="0"/>
                    </a:p>
                  </a:txBody>
                  <a:tcPr/>
                </a:tc>
                <a:tc>
                  <a:txBody>
                    <a:bodyPr/>
                    <a:lstStyle/>
                    <a:p>
                      <a:r>
                        <a:rPr lang="en-AU" dirty="0" smtClean="0"/>
                        <a:t>Disclosure</a:t>
                      </a:r>
                      <a:r>
                        <a:rPr lang="en-AU" baseline="0" dirty="0" smtClean="0"/>
                        <a:t> – Corporation Law</a:t>
                      </a:r>
                      <a:endParaRPr lang="en-AU" dirty="0"/>
                    </a:p>
                  </a:txBody>
                  <a:tcPr/>
                </a:tc>
                <a:tc>
                  <a:txBody>
                    <a:bodyPr/>
                    <a:lstStyle/>
                    <a:p>
                      <a:r>
                        <a:rPr lang="en-AU" dirty="0" smtClean="0"/>
                        <a:t>26</a:t>
                      </a:r>
                      <a:endParaRPr lang="en-AU" dirty="0"/>
                    </a:p>
                  </a:txBody>
                  <a:tcPr/>
                </a:tc>
                <a:tc>
                  <a:txBody>
                    <a:bodyPr/>
                    <a:lstStyle/>
                    <a:p>
                      <a:r>
                        <a:rPr lang="en-AU" dirty="0" smtClean="0"/>
                        <a:t>Lack of Accountability</a:t>
                      </a:r>
                      <a:endParaRPr lang="en-AU" dirty="0"/>
                    </a:p>
                  </a:txBody>
                  <a:tcPr/>
                </a:tc>
              </a:tr>
              <a:tr h="370840">
                <a:tc>
                  <a:txBody>
                    <a:bodyPr/>
                    <a:lstStyle/>
                    <a:p>
                      <a:r>
                        <a:rPr lang="en-AU" dirty="0" smtClean="0"/>
                        <a:t>12</a:t>
                      </a:r>
                      <a:endParaRPr lang="en-AU" dirty="0"/>
                    </a:p>
                  </a:txBody>
                  <a:tcPr/>
                </a:tc>
                <a:tc>
                  <a:txBody>
                    <a:bodyPr/>
                    <a:lstStyle/>
                    <a:p>
                      <a:r>
                        <a:rPr lang="en-AU" dirty="0" smtClean="0"/>
                        <a:t>Disclosure - Public</a:t>
                      </a:r>
                      <a:endParaRPr lang="en-AU" dirty="0"/>
                    </a:p>
                  </a:txBody>
                  <a:tcPr/>
                </a:tc>
                <a:tc>
                  <a:txBody>
                    <a:bodyPr/>
                    <a:lstStyle/>
                    <a:p>
                      <a:r>
                        <a:rPr lang="en-AU" dirty="0" smtClean="0"/>
                        <a:t>27</a:t>
                      </a:r>
                      <a:endParaRPr lang="en-AU" dirty="0"/>
                    </a:p>
                  </a:txBody>
                  <a:tcPr/>
                </a:tc>
                <a:tc>
                  <a:txBody>
                    <a:bodyPr/>
                    <a:lstStyle/>
                    <a:p>
                      <a:r>
                        <a:rPr lang="en-AU" dirty="0" smtClean="0"/>
                        <a:t>Things</a:t>
                      </a:r>
                      <a:endParaRPr lang="en-AU" dirty="0"/>
                    </a:p>
                  </a:txBody>
                  <a:tcPr/>
                </a:tc>
              </a:tr>
              <a:tr h="370840">
                <a:tc>
                  <a:txBody>
                    <a:bodyPr/>
                    <a:lstStyle/>
                    <a:p>
                      <a:r>
                        <a:rPr lang="en-AU" dirty="0" smtClean="0"/>
                        <a:t>13</a:t>
                      </a:r>
                      <a:endParaRPr lang="en-AU" dirty="0"/>
                    </a:p>
                  </a:txBody>
                  <a:tcPr/>
                </a:tc>
                <a:tc>
                  <a:txBody>
                    <a:bodyPr/>
                    <a:lstStyle/>
                    <a:p>
                      <a:r>
                        <a:rPr lang="en-AU" dirty="0" smtClean="0"/>
                        <a:t>Risk of Harm</a:t>
                      </a:r>
                      <a:endParaRPr lang="en-AU" dirty="0"/>
                    </a:p>
                  </a:txBody>
                  <a:tcPr/>
                </a:tc>
                <a:tc>
                  <a:txBody>
                    <a:bodyPr/>
                    <a:lstStyle/>
                    <a:p>
                      <a:r>
                        <a:rPr lang="en-AU" dirty="0" smtClean="0"/>
                        <a:t>28</a:t>
                      </a:r>
                      <a:endParaRPr lang="en-AU" dirty="0"/>
                    </a:p>
                  </a:txBody>
                  <a:tcPr/>
                </a:tc>
                <a:tc>
                  <a:txBody>
                    <a:bodyPr/>
                    <a:lstStyle/>
                    <a:p>
                      <a:r>
                        <a:rPr lang="en-AU" dirty="0" smtClean="0"/>
                        <a:t>Hidden Costs – Smart Cities</a:t>
                      </a:r>
                      <a:endParaRPr lang="en-AU" dirty="0"/>
                    </a:p>
                  </a:txBody>
                  <a:tcPr/>
                </a:tc>
              </a:tr>
              <a:tr h="370840">
                <a:tc>
                  <a:txBody>
                    <a:bodyPr/>
                    <a:lstStyle/>
                    <a:p>
                      <a:r>
                        <a:rPr lang="en-AU" dirty="0" smtClean="0"/>
                        <a:t>14</a:t>
                      </a:r>
                      <a:endParaRPr lang="en-AU" dirty="0"/>
                    </a:p>
                  </a:txBody>
                  <a:tcPr/>
                </a:tc>
                <a:tc>
                  <a:txBody>
                    <a:bodyPr/>
                    <a:lstStyle/>
                    <a:p>
                      <a:r>
                        <a:rPr lang="en-AU" dirty="0" smtClean="0"/>
                        <a:t>Violation</a:t>
                      </a:r>
                      <a:r>
                        <a:rPr lang="en-AU" baseline="0" dirty="0" smtClean="0"/>
                        <a:t> C564:2018</a:t>
                      </a:r>
                      <a:endParaRPr lang="en-AU" dirty="0"/>
                    </a:p>
                  </a:txBody>
                  <a:tcPr/>
                </a:tc>
                <a:tc>
                  <a:txBody>
                    <a:bodyPr/>
                    <a:lstStyle/>
                    <a:p>
                      <a:r>
                        <a:rPr lang="en-AU" dirty="0" smtClean="0"/>
                        <a:t>29</a:t>
                      </a:r>
                      <a:endParaRPr lang="en-AU" dirty="0"/>
                    </a:p>
                  </a:txBody>
                  <a:tcPr/>
                </a:tc>
                <a:tc>
                  <a:txBody>
                    <a:bodyPr/>
                    <a:lstStyle/>
                    <a:p>
                      <a:r>
                        <a:rPr lang="en-AU" dirty="0" smtClean="0"/>
                        <a:t>Risk of Cloud Transition</a:t>
                      </a:r>
                      <a:endParaRPr lang="en-AU" dirty="0"/>
                    </a:p>
                  </a:txBody>
                  <a:tcPr/>
                </a:tc>
              </a:tr>
              <a:tr h="370840">
                <a:tc>
                  <a:txBody>
                    <a:bodyPr/>
                    <a:lstStyle/>
                    <a:p>
                      <a:r>
                        <a:rPr lang="en-AU" dirty="0" smtClean="0"/>
                        <a:t>15</a:t>
                      </a:r>
                      <a:endParaRPr lang="en-AU" dirty="0"/>
                    </a:p>
                  </a:txBody>
                  <a:tcPr/>
                </a:tc>
                <a:tc>
                  <a:txBody>
                    <a:bodyPr/>
                    <a:lstStyle/>
                    <a:p>
                      <a:r>
                        <a:rPr lang="en-AU" dirty="0" smtClean="0"/>
                        <a:t>Precautionary Principle</a:t>
                      </a:r>
                      <a:endParaRPr lang="en-AU" dirty="0"/>
                    </a:p>
                  </a:txBody>
                  <a:tcPr/>
                </a:tc>
                <a:tc>
                  <a:txBody>
                    <a:bodyPr/>
                    <a:lstStyle/>
                    <a:p>
                      <a:r>
                        <a:rPr lang="en-AU" dirty="0" smtClean="0"/>
                        <a:t>30</a:t>
                      </a:r>
                      <a:endParaRPr lang="en-AU" dirty="0"/>
                    </a:p>
                  </a:txBody>
                  <a:tcPr/>
                </a:tc>
                <a:tc>
                  <a:txBody>
                    <a:bodyPr/>
                    <a:lstStyle/>
                    <a:p>
                      <a:r>
                        <a:rPr lang="en-AU" dirty="0" smtClean="0"/>
                        <a:t>Net Productivity Gain</a:t>
                      </a:r>
                      <a:endParaRPr lang="en-AU" dirty="0"/>
                    </a:p>
                  </a:txBody>
                  <a:tcPr/>
                </a:tc>
              </a:tr>
            </a:tbl>
          </a:graphicData>
        </a:graphic>
      </p:graphicFrame>
    </p:spTree>
    <p:extLst>
      <p:ext uri="{BB962C8B-B14F-4D97-AF65-F5344CB8AC3E}">
        <p14:creationId xmlns:p14="http://schemas.microsoft.com/office/powerpoint/2010/main" val="668185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4479" y="965914"/>
            <a:ext cx="10091235" cy="584775"/>
          </a:xfrm>
          <a:prstGeom prst="rect">
            <a:avLst/>
          </a:prstGeom>
          <a:noFill/>
        </p:spPr>
        <p:txBody>
          <a:bodyPr wrap="square" rtlCol="0">
            <a:spAutoFit/>
          </a:bodyPr>
          <a:lstStyle/>
          <a:p>
            <a:pPr algn="ctr"/>
            <a:r>
              <a:rPr lang="en-AU" sz="3200" b="1" dirty="0" smtClean="0">
                <a:solidFill>
                  <a:schemeClr val="bg1"/>
                </a:solidFill>
              </a:rPr>
              <a:t>“No evidence of harm”…on what basis?</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41920" y="1843077"/>
            <a:ext cx="9905999" cy="4443991"/>
          </a:xfrm>
        </p:spPr>
        <p:txBody>
          <a:bodyPr>
            <a:normAutofit/>
          </a:bodyPr>
          <a:lstStyle/>
          <a:p>
            <a:pPr marL="0" indent="0">
              <a:buNone/>
            </a:pPr>
            <a:r>
              <a:rPr lang="x-none" dirty="0">
                <a:solidFill>
                  <a:schemeClr val="bg1"/>
                </a:solidFill>
                <a:latin typeface="Garamond" panose="02020404030301010803" pitchFamily="18" charset="0"/>
              </a:rPr>
              <a:t>“Report by the ARPANSA Radiofrequency Expert </a:t>
            </a:r>
            <a:r>
              <a:rPr lang="x-none" dirty="0" smtClean="0">
                <a:solidFill>
                  <a:schemeClr val="bg1"/>
                </a:solidFill>
                <a:latin typeface="Garamond" panose="02020404030301010803" pitchFamily="18" charset="0"/>
              </a:rPr>
              <a:t>Panel</a:t>
            </a:r>
            <a:r>
              <a:rPr lang="en-AU" dirty="0" smtClean="0">
                <a:solidFill>
                  <a:schemeClr val="bg1"/>
                </a:solidFill>
                <a:latin typeface="Garamond" panose="02020404030301010803" pitchFamily="18" charset="0"/>
              </a:rPr>
              <a:t>:</a:t>
            </a:r>
            <a:endParaRPr lang="en-AU" dirty="0">
              <a:solidFill>
                <a:schemeClr val="bg1"/>
              </a:solidFill>
              <a:latin typeface="Garamond" panose="02020404030301010803" pitchFamily="18" charset="0"/>
            </a:endParaRPr>
          </a:p>
          <a:p>
            <a:pPr marL="0" indent="0">
              <a:buNone/>
            </a:pPr>
            <a:r>
              <a:rPr lang="x-none" dirty="0">
                <a:solidFill>
                  <a:schemeClr val="bg1"/>
                </a:solidFill>
                <a:latin typeface="Garamond" panose="02020404030301010803" pitchFamily="18" charset="0"/>
              </a:rPr>
              <a:t>Review of Radiofrequency Health Effects Research – Scientific Literature 2000 – 2012</a:t>
            </a:r>
            <a:r>
              <a:rPr lang="x-none" dirty="0" smtClean="0">
                <a:solidFill>
                  <a:schemeClr val="bg1"/>
                </a:solidFill>
                <a:latin typeface="Garamond" panose="02020404030301010803" pitchFamily="18" charset="0"/>
              </a:rPr>
              <a:t>”</a:t>
            </a:r>
            <a:r>
              <a:rPr lang="en-AU" dirty="0" smtClean="0">
                <a:solidFill>
                  <a:schemeClr val="bg1"/>
                </a:solidFill>
                <a:latin typeface="Garamond" panose="02020404030301010803" pitchFamily="18" charset="0"/>
              </a:rPr>
              <a:t> (pub. 2014).</a:t>
            </a:r>
          </a:p>
          <a:p>
            <a:pPr marL="0" indent="0">
              <a:buNone/>
            </a:pPr>
            <a:r>
              <a:rPr lang="en-AU" dirty="0" smtClean="0">
                <a:solidFill>
                  <a:schemeClr val="bg1"/>
                </a:solidFill>
                <a:latin typeface="Garamond" panose="02020404030301010803" pitchFamily="18" charset="0"/>
              </a:rPr>
              <a:t>ARPANSA conclusion: “no evidence of harm”</a:t>
            </a:r>
            <a:endParaRPr lang="en-AU" dirty="0">
              <a:solidFill>
                <a:schemeClr val="bg1"/>
              </a:solidFill>
              <a:latin typeface="Garamond" panose="02020404030301010803" pitchFamily="18" charset="0"/>
            </a:endParaRPr>
          </a:p>
          <a:p>
            <a:pPr marL="0" indent="0">
              <a:buNone/>
            </a:pPr>
            <a:r>
              <a:rPr lang="x-none" b="1" dirty="0">
                <a:solidFill>
                  <a:schemeClr val="bg1"/>
                </a:solidFill>
                <a:latin typeface="Garamond" panose="02020404030301010803" pitchFamily="18" charset="0"/>
              </a:rPr>
              <a:t>How can a national “health effects research study” be </a:t>
            </a:r>
            <a:r>
              <a:rPr lang="en-AU" b="1" dirty="0" smtClean="0">
                <a:solidFill>
                  <a:schemeClr val="bg1"/>
                </a:solidFill>
                <a:latin typeface="Garamond" panose="02020404030301010803" pitchFamily="18" charset="0"/>
              </a:rPr>
              <a:t>legitimate </a:t>
            </a:r>
            <a:r>
              <a:rPr lang="x-none" b="1" dirty="0" smtClean="0">
                <a:solidFill>
                  <a:schemeClr val="bg1"/>
                </a:solidFill>
                <a:latin typeface="Garamond" panose="02020404030301010803" pitchFamily="18" charset="0"/>
              </a:rPr>
              <a:t>without </a:t>
            </a:r>
            <a:r>
              <a:rPr lang="x-none" b="1" dirty="0">
                <a:solidFill>
                  <a:schemeClr val="bg1"/>
                </a:solidFill>
                <a:latin typeface="Garamond" panose="02020404030301010803" pitchFamily="18" charset="0"/>
              </a:rPr>
              <a:t>medically </a:t>
            </a:r>
            <a:r>
              <a:rPr lang="x-none" b="1" dirty="0" smtClean="0">
                <a:solidFill>
                  <a:schemeClr val="bg1"/>
                </a:solidFill>
                <a:latin typeface="Garamond" panose="02020404030301010803" pitchFamily="18" charset="0"/>
              </a:rPr>
              <a:t>qualified</a:t>
            </a:r>
            <a:r>
              <a:rPr lang="en-AU" b="1" dirty="0" smtClean="0">
                <a:solidFill>
                  <a:schemeClr val="bg1"/>
                </a:solidFill>
                <a:latin typeface="Garamond" panose="02020404030301010803" pitchFamily="18" charset="0"/>
              </a:rPr>
              <a:t> </a:t>
            </a:r>
            <a:r>
              <a:rPr lang="x-none" b="1" dirty="0" smtClean="0">
                <a:solidFill>
                  <a:schemeClr val="bg1"/>
                </a:solidFill>
                <a:latin typeface="Garamond" panose="02020404030301010803" pitchFamily="18" charset="0"/>
              </a:rPr>
              <a:t>people?</a:t>
            </a:r>
            <a:endParaRPr lang="en-AU" b="1" dirty="0" smtClean="0">
              <a:solidFill>
                <a:schemeClr val="bg1"/>
              </a:solidFill>
              <a:latin typeface="Garamond" panose="02020404030301010803" pitchFamily="18" charset="0"/>
            </a:endParaRPr>
          </a:p>
          <a:p>
            <a:pPr marL="0" indent="0">
              <a:buNone/>
            </a:pPr>
            <a:endParaRPr lang="en-AU" b="1" dirty="0" smtClean="0">
              <a:solidFill>
                <a:srgbClr val="FF0000"/>
              </a:solidFill>
              <a:latin typeface="Garamond" panose="02020404030301010803" pitchFamily="18" charset="0"/>
            </a:endParaRPr>
          </a:p>
        </p:txBody>
      </p:sp>
    </p:spTree>
    <p:extLst>
      <p:ext uri="{BB962C8B-B14F-4D97-AF65-F5344CB8AC3E}">
        <p14:creationId xmlns:p14="http://schemas.microsoft.com/office/powerpoint/2010/main" val="3901715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4479" y="965914"/>
            <a:ext cx="10091235" cy="584775"/>
          </a:xfrm>
          <a:prstGeom prst="rect">
            <a:avLst/>
          </a:prstGeom>
          <a:noFill/>
        </p:spPr>
        <p:txBody>
          <a:bodyPr wrap="square" rtlCol="0">
            <a:spAutoFit/>
          </a:bodyPr>
          <a:lstStyle/>
          <a:p>
            <a:pPr algn="ctr"/>
            <a:r>
              <a:rPr lang="en-AU" sz="3200" b="1" dirty="0" smtClean="0">
                <a:solidFill>
                  <a:schemeClr val="bg1"/>
                </a:solidFill>
              </a:rPr>
              <a:t>ARPANSA – DISCLAIMER</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41920" y="1843077"/>
            <a:ext cx="9905999" cy="4443991"/>
          </a:xfrm>
        </p:spPr>
        <p:txBody>
          <a:bodyPr>
            <a:normAutofit fontScale="92500"/>
          </a:bodyPr>
          <a:lstStyle/>
          <a:p>
            <a:pPr marL="0" indent="0">
              <a:buNone/>
            </a:pPr>
            <a:r>
              <a:rPr lang="en-AU" dirty="0" smtClean="0">
                <a:solidFill>
                  <a:schemeClr val="bg1"/>
                </a:solidFill>
                <a:latin typeface="Garamond" panose="02020404030301010803" pitchFamily="18" charset="0"/>
              </a:rPr>
              <a:t>“PROVISION OF EDUCATION AND RESEARCH INFORMATION ONLY”</a:t>
            </a:r>
          </a:p>
          <a:p>
            <a:pPr marL="0" indent="0">
              <a:buNone/>
            </a:pPr>
            <a:r>
              <a:rPr lang="x-none" dirty="0" smtClean="0">
                <a:solidFill>
                  <a:schemeClr val="bg1"/>
                </a:solidFill>
                <a:latin typeface="Garamond" panose="02020404030301010803" pitchFamily="18" charset="0"/>
              </a:rPr>
              <a:t>“</a:t>
            </a:r>
            <a:r>
              <a:rPr lang="x-none" i="1" dirty="0" smtClean="0">
                <a:solidFill>
                  <a:srgbClr val="FF0000"/>
                </a:solidFill>
                <a:latin typeface="Garamond" panose="02020404030301010803" pitchFamily="18" charset="0"/>
              </a:rPr>
              <a:t>Nothing contained in this site is intended to </a:t>
            </a:r>
            <a:r>
              <a:rPr lang="x-none" i="1" dirty="0" smtClean="0">
                <a:solidFill>
                  <a:schemeClr val="bg1"/>
                </a:solidFill>
                <a:latin typeface="Garamond" panose="02020404030301010803" pitchFamily="18" charset="0"/>
              </a:rPr>
              <a:t>be used as medical advice</a:t>
            </a:r>
            <a:r>
              <a:rPr lang="en-AU" i="1" dirty="0" smtClean="0">
                <a:solidFill>
                  <a:schemeClr val="bg1"/>
                </a:solidFill>
                <a:latin typeface="Garamond" panose="02020404030301010803" pitchFamily="18" charset="0"/>
              </a:rPr>
              <a:t> </a:t>
            </a:r>
            <a:r>
              <a:rPr lang="x-none" i="1" dirty="0" smtClean="0">
                <a:solidFill>
                  <a:schemeClr val="bg1"/>
                </a:solidFill>
                <a:latin typeface="Garamond" panose="02020404030301010803" pitchFamily="18" charset="0"/>
              </a:rPr>
              <a:t>and it is not intended to be used to diagnose, treat, cure or </a:t>
            </a:r>
            <a:r>
              <a:rPr lang="x-none" i="1" dirty="0" smtClean="0">
                <a:solidFill>
                  <a:srgbClr val="FF0000"/>
                </a:solidFill>
                <a:latin typeface="Garamond" panose="02020404030301010803" pitchFamily="18" charset="0"/>
              </a:rPr>
              <a:t>prevent</a:t>
            </a:r>
            <a:r>
              <a:rPr lang="en-AU" i="1" dirty="0" smtClean="0">
                <a:solidFill>
                  <a:srgbClr val="FF0000"/>
                </a:solidFill>
                <a:latin typeface="Garamond" panose="02020404030301010803" pitchFamily="18" charset="0"/>
              </a:rPr>
              <a:t> </a:t>
            </a:r>
            <a:r>
              <a:rPr lang="x-none" i="1" dirty="0" smtClean="0">
                <a:solidFill>
                  <a:srgbClr val="FF0000"/>
                </a:solidFill>
                <a:latin typeface="Garamond" panose="02020404030301010803" pitchFamily="18" charset="0"/>
              </a:rPr>
              <a:t>any disease</a:t>
            </a:r>
            <a:r>
              <a:rPr lang="x-none" i="1" dirty="0" smtClean="0">
                <a:solidFill>
                  <a:schemeClr val="bg1"/>
                </a:solidFill>
                <a:latin typeface="Garamond" panose="02020404030301010803" pitchFamily="18" charset="0"/>
              </a:rPr>
              <a:t>, nor should it be used for therapeutic purposes or as a</a:t>
            </a:r>
            <a:r>
              <a:rPr lang="en-AU" i="1" dirty="0" smtClean="0">
                <a:solidFill>
                  <a:schemeClr val="bg1"/>
                </a:solidFill>
                <a:latin typeface="Garamond" panose="02020404030301010803" pitchFamily="18" charset="0"/>
              </a:rPr>
              <a:t> </a:t>
            </a:r>
            <a:r>
              <a:rPr lang="x-none" i="1" dirty="0" smtClean="0">
                <a:solidFill>
                  <a:schemeClr val="bg1"/>
                </a:solidFill>
                <a:latin typeface="Garamond" panose="02020404030301010803" pitchFamily="18" charset="0"/>
              </a:rPr>
              <a:t>substitute for your own health professional's advice. </a:t>
            </a:r>
            <a:r>
              <a:rPr lang="x-none" i="1" dirty="0" smtClean="0">
                <a:solidFill>
                  <a:srgbClr val="FF0000"/>
                </a:solidFill>
                <a:latin typeface="Garamond" panose="02020404030301010803" pitchFamily="18" charset="0"/>
              </a:rPr>
              <a:t>ARPANSA does not</a:t>
            </a:r>
            <a:r>
              <a:rPr lang="en-AU" i="1" dirty="0" smtClean="0">
                <a:solidFill>
                  <a:srgbClr val="FF0000"/>
                </a:solidFill>
                <a:latin typeface="Garamond" panose="02020404030301010803" pitchFamily="18" charset="0"/>
              </a:rPr>
              <a:t> </a:t>
            </a:r>
            <a:r>
              <a:rPr lang="x-none" i="1" dirty="0" smtClean="0">
                <a:solidFill>
                  <a:srgbClr val="FF0000"/>
                </a:solidFill>
                <a:latin typeface="Garamond" panose="02020404030301010803" pitchFamily="18" charset="0"/>
              </a:rPr>
              <a:t>accept any liability for any injury, loss or </a:t>
            </a:r>
            <a:r>
              <a:rPr lang="x-none" i="1" dirty="0">
                <a:solidFill>
                  <a:srgbClr val="FF0000"/>
                </a:solidFill>
                <a:latin typeface="Garamond" panose="02020404030301010803" pitchFamily="18" charset="0"/>
              </a:rPr>
              <a:t>damage incurred by use of </a:t>
            </a:r>
            <a:r>
              <a:rPr lang="x-none" i="1" dirty="0" smtClean="0">
                <a:solidFill>
                  <a:srgbClr val="FF0000"/>
                </a:solidFill>
                <a:latin typeface="Garamond" panose="02020404030301010803" pitchFamily="18" charset="0"/>
              </a:rPr>
              <a:t>or</a:t>
            </a:r>
            <a:r>
              <a:rPr lang="en-AU" i="1" dirty="0" smtClean="0">
                <a:solidFill>
                  <a:srgbClr val="FF0000"/>
                </a:solidFill>
                <a:latin typeface="Garamond" panose="02020404030301010803" pitchFamily="18" charset="0"/>
              </a:rPr>
              <a:t> </a:t>
            </a:r>
            <a:r>
              <a:rPr lang="x-none" i="1" dirty="0" smtClean="0">
                <a:solidFill>
                  <a:srgbClr val="FF0000"/>
                </a:solidFill>
                <a:latin typeface="Garamond" panose="02020404030301010803" pitchFamily="18" charset="0"/>
              </a:rPr>
              <a:t>reliance </a:t>
            </a:r>
            <a:r>
              <a:rPr lang="x-none" i="1" dirty="0">
                <a:solidFill>
                  <a:srgbClr val="FF0000"/>
                </a:solidFill>
                <a:latin typeface="Garamond" panose="02020404030301010803" pitchFamily="18" charset="0"/>
              </a:rPr>
              <a:t>on </a:t>
            </a:r>
            <a:r>
              <a:rPr lang="x-none" i="1" dirty="0" smtClean="0">
                <a:solidFill>
                  <a:srgbClr val="FF0000"/>
                </a:solidFill>
                <a:latin typeface="Garamond" panose="02020404030301010803" pitchFamily="18" charset="0"/>
              </a:rPr>
              <a:t>the </a:t>
            </a:r>
            <a:r>
              <a:rPr lang="x-none" i="1" dirty="0">
                <a:solidFill>
                  <a:srgbClr val="FF0000"/>
                </a:solidFill>
                <a:latin typeface="Garamond" panose="02020404030301010803" pitchFamily="18" charset="0"/>
              </a:rPr>
              <a:t>information</a:t>
            </a:r>
            <a:r>
              <a:rPr lang="x-none" i="1" dirty="0" smtClean="0">
                <a:solidFill>
                  <a:srgbClr val="FF0000"/>
                </a:solidFill>
                <a:latin typeface="Garamond" panose="02020404030301010803" pitchFamily="18" charset="0"/>
              </a:rPr>
              <a:t>.</a:t>
            </a:r>
            <a:r>
              <a:rPr lang="x-none" i="1" dirty="0" smtClean="0">
                <a:solidFill>
                  <a:schemeClr val="bg1"/>
                </a:solidFill>
                <a:latin typeface="Garamond" panose="02020404030301010803" pitchFamily="18" charset="0"/>
              </a:rPr>
              <a:t>”</a:t>
            </a:r>
            <a:endParaRPr lang="en-AU" i="1" dirty="0" smtClean="0">
              <a:solidFill>
                <a:schemeClr val="bg1"/>
              </a:solidFill>
              <a:latin typeface="Garamond" panose="02020404030301010803" pitchFamily="18" charset="0"/>
            </a:endParaRPr>
          </a:p>
          <a:p>
            <a:pPr marL="0" indent="0">
              <a:buNone/>
            </a:pPr>
            <a:r>
              <a:rPr lang="en-AU" dirty="0" smtClean="0">
                <a:solidFill>
                  <a:schemeClr val="bg1"/>
                </a:solidFill>
                <a:latin typeface="Garamond" panose="02020404030301010803" pitchFamily="18" charset="0"/>
              </a:rPr>
              <a:t>ICNIRP (the international body for EMR guidelines) have similar disclaimers.</a:t>
            </a:r>
          </a:p>
          <a:p>
            <a:pPr marL="0" indent="0">
              <a:buNone/>
            </a:pPr>
            <a:r>
              <a:rPr lang="en-AU" b="1" dirty="0" smtClean="0">
                <a:solidFill>
                  <a:schemeClr val="bg1"/>
                </a:solidFill>
                <a:latin typeface="Garamond" panose="02020404030301010803" pitchFamily="18" charset="0"/>
              </a:rPr>
              <a:t>How can Government, Council, and Community legally rely on seemingly illegitimate health advice?  This must be cleared up before enabling a National roll-out of 5G.</a:t>
            </a:r>
            <a:endParaRPr lang="en-AU"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620751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4479" y="965914"/>
            <a:ext cx="10091235" cy="584775"/>
          </a:xfrm>
          <a:prstGeom prst="rect">
            <a:avLst/>
          </a:prstGeom>
          <a:noFill/>
        </p:spPr>
        <p:txBody>
          <a:bodyPr wrap="square" rtlCol="0">
            <a:spAutoFit/>
          </a:bodyPr>
          <a:lstStyle/>
          <a:p>
            <a:pPr algn="ctr"/>
            <a:r>
              <a:rPr lang="en-AU" sz="3200" b="1" dirty="0" smtClean="0">
                <a:solidFill>
                  <a:schemeClr val="bg1"/>
                </a:solidFill>
              </a:rPr>
              <a:t>ACMA – CONFLICTED</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41920" y="1843077"/>
            <a:ext cx="9905999" cy="4443991"/>
          </a:xfrm>
        </p:spPr>
        <p:txBody>
          <a:bodyPr>
            <a:normAutofit/>
          </a:bodyPr>
          <a:lstStyle/>
          <a:p>
            <a:pPr marL="0" indent="0">
              <a:buNone/>
            </a:pPr>
            <a:r>
              <a:rPr lang="en-AU" dirty="0" smtClean="0">
                <a:solidFill>
                  <a:schemeClr val="bg1"/>
                </a:solidFill>
                <a:latin typeface="Garamond" panose="02020404030301010803" pitchFamily="18" charset="0"/>
              </a:rPr>
              <a:t>Surely having ACMA issue the spectrum licenses and regulate the wireless industry is a conflict of interest?</a:t>
            </a:r>
          </a:p>
          <a:p>
            <a:pPr marL="0" indent="0">
              <a:buNone/>
            </a:pPr>
            <a:r>
              <a:rPr lang="en-AU" dirty="0" smtClean="0">
                <a:solidFill>
                  <a:schemeClr val="bg1"/>
                </a:solidFill>
                <a:latin typeface="Garamond" panose="02020404030301010803" pitchFamily="18" charset="0"/>
              </a:rPr>
              <a:t>A similar discussion has already been had in government that resulted in gambling regulators (at a State level), being moved away from Treasury.</a:t>
            </a:r>
          </a:p>
          <a:p>
            <a:pPr marL="0" indent="0">
              <a:buNone/>
            </a:pPr>
            <a:r>
              <a:rPr lang="en-AU" dirty="0" smtClean="0">
                <a:solidFill>
                  <a:schemeClr val="bg1"/>
                </a:solidFill>
                <a:latin typeface="Garamond" panose="02020404030301010803" pitchFamily="18" charset="0"/>
              </a:rPr>
              <a:t>Moreover, ACMA also issue media licenses, so one can only presume it is not in the interests of Australian media to criticize ACMA or ARPANSA?</a:t>
            </a:r>
          </a:p>
          <a:p>
            <a:pPr marL="0" indent="0">
              <a:buNone/>
            </a:pPr>
            <a:r>
              <a:rPr lang="en-AU" b="1" dirty="0" smtClean="0">
                <a:solidFill>
                  <a:schemeClr val="bg1"/>
                </a:solidFill>
                <a:latin typeface="Garamond" panose="02020404030301010803" pitchFamily="18" charset="0"/>
              </a:rPr>
              <a:t>ECSFR is calling for the entire regulatory process to reviewed prior to any lifting of a moratorium on 5G.</a:t>
            </a:r>
            <a:endParaRPr lang="en-AU"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610182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550689"/>
            <a:ext cx="9905999" cy="4789151"/>
          </a:xfrm>
        </p:spPr>
        <p:txBody>
          <a:bodyPr>
            <a:noAutofit/>
          </a:bodyPr>
          <a:lstStyle/>
          <a:p>
            <a:pPr marL="0" indent="0">
              <a:buNone/>
            </a:pPr>
            <a:r>
              <a:rPr lang="en-AU" sz="2000" b="1" dirty="0" smtClean="0">
                <a:solidFill>
                  <a:schemeClr val="bg1"/>
                </a:solidFill>
                <a:latin typeface="Garamond" panose="02020404030301010803" pitchFamily="18" charset="0"/>
              </a:rPr>
              <a:t>A condition of lifting a moratorium on 5G must be to ensure there is clear regulatory accountability.</a:t>
            </a:r>
          </a:p>
          <a:p>
            <a:pPr marL="0" indent="0">
              <a:buNone/>
            </a:pPr>
            <a:r>
              <a:rPr lang="en-AU" sz="2000" dirty="0">
                <a:solidFill>
                  <a:schemeClr val="bg1"/>
                </a:solidFill>
                <a:latin typeface="Garamond" panose="02020404030301010803" pitchFamily="18" charset="0"/>
              </a:rPr>
              <a:t>The ARPANSA guideline is promoted as an enforceable Australian Standard, which ACMA seemingly rely on industry to self-regulate based on assessments of risk of harm by ARPANSA, supported by industry funded (via NHMRC) research from ACEBR of which the CMO is seemingly privy, but as health is clearly outside ACMA’s constitutional jurisdiction the State Ministries of Health </a:t>
            </a:r>
            <a:r>
              <a:rPr lang="en-AU" sz="2000" dirty="0" smtClean="0">
                <a:solidFill>
                  <a:schemeClr val="bg1"/>
                </a:solidFill>
                <a:latin typeface="Garamond" panose="02020404030301010803" pitchFamily="18" charset="0"/>
              </a:rPr>
              <a:t>administer radiation </a:t>
            </a:r>
            <a:r>
              <a:rPr lang="en-AU" sz="2000" dirty="0">
                <a:solidFill>
                  <a:schemeClr val="bg1"/>
                </a:solidFill>
                <a:latin typeface="Garamond" panose="02020404030301010803" pitchFamily="18" charset="0"/>
              </a:rPr>
              <a:t>protection legislation, which is not actually enforced, but rather deferred to ARPANSA for medical </a:t>
            </a:r>
            <a:r>
              <a:rPr lang="en-AU" sz="2000" dirty="0" smtClean="0">
                <a:solidFill>
                  <a:schemeClr val="bg1"/>
                </a:solidFill>
                <a:latin typeface="Garamond" panose="02020404030301010803" pitchFamily="18" charset="0"/>
              </a:rPr>
              <a:t>(safety) advice</a:t>
            </a:r>
            <a:r>
              <a:rPr lang="en-AU" sz="2000" dirty="0">
                <a:solidFill>
                  <a:schemeClr val="bg1"/>
                </a:solidFill>
                <a:latin typeface="Garamond" panose="02020404030301010803" pitchFamily="18" charset="0"/>
              </a:rPr>
              <a:t>, which by ARPANSA’s own admission can’t be relied upon…very confusing.</a:t>
            </a:r>
          </a:p>
          <a:p>
            <a:pPr marL="0" indent="0">
              <a:buNone/>
            </a:pPr>
            <a:r>
              <a:rPr lang="en-AU" sz="2000" dirty="0">
                <a:solidFill>
                  <a:schemeClr val="bg1"/>
                </a:solidFill>
                <a:latin typeface="Garamond" panose="02020404030301010803" pitchFamily="18" charset="0"/>
              </a:rPr>
              <a:t> </a:t>
            </a:r>
            <a:r>
              <a:rPr lang="en-AU" sz="2000" b="1" dirty="0" smtClean="0">
                <a:solidFill>
                  <a:schemeClr val="bg1"/>
                </a:solidFill>
                <a:latin typeface="Garamond" panose="02020404030301010803" pitchFamily="18" charset="0"/>
              </a:rPr>
              <a:t>We identify a </a:t>
            </a:r>
            <a:r>
              <a:rPr lang="en-AU" sz="2000" b="1" dirty="0">
                <a:solidFill>
                  <a:schemeClr val="bg1"/>
                </a:solidFill>
                <a:latin typeface="Garamond" panose="02020404030301010803" pitchFamily="18" charset="0"/>
              </a:rPr>
              <a:t>circular argument of </a:t>
            </a:r>
            <a:r>
              <a:rPr lang="en-AU" sz="2000" b="1" dirty="0" smtClean="0">
                <a:solidFill>
                  <a:schemeClr val="bg1"/>
                </a:solidFill>
                <a:latin typeface="Garamond" panose="02020404030301010803" pitchFamily="18" charset="0"/>
              </a:rPr>
              <a:t>a seeming </a:t>
            </a:r>
            <a:r>
              <a:rPr lang="en-AU" sz="2000" b="1" dirty="0">
                <a:solidFill>
                  <a:schemeClr val="bg1"/>
                </a:solidFill>
                <a:latin typeface="Garamond" panose="02020404030301010803" pitchFamily="18" charset="0"/>
              </a:rPr>
              <a:t>well-crafted lack of accountability</a:t>
            </a:r>
            <a:r>
              <a:rPr lang="en-AU" sz="2000" dirty="0">
                <a:solidFill>
                  <a:schemeClr val="bg1"/>
                </a:solidFill>
                <a:latin typeface="Garamond" panose="02020404030301010803" pitchFamily="18" charset="0"/>
              </a:rPr>
              <a:t>…save the </a:t>
            </a:r>
            <a:r>
              <a:rPr lang="en-AU" sz="2000" dirty="0">
                <a:solidFill>
                  <a:srgbClr val="FF0000"/>
                </a:solidFill>
                <a:latin typeface="Garamond" panose="02020404030301010803" pitchFamily="18" charset="0"/>
              </a:rPr>
              <a:t>personal </a:t>
            </a:r>
            <a:r>
              <a:rPr lang="en-AU" sz="2000" dirty="0" smtClean="0">
                <a:solidFill>
                  <a:srgbClr val="FF0000"/>
                </a:solidFill>
                <a:latin typeface="Garamond" panose="02020404030301010803" pitchFamily="18" charset="0"/>
              </a:rPr>
              <a:t>liability for assault</a:t>
            </a:r>
            <a:r>
              <a:rPr lang="en-AU" sz="2000" dirty="0" smtClean="0">
                <a:solidFill>
                  <a:schemeClr val="bg1"/>
                </a:solidFill>
                <a:latin typeface="Garamond" panose="02020404030301010803" pitchFamily="18" charset="0"/>
              </a:rPr>
              <a:t> and child abuse under the </a:t>
            </a:r>
            <a:r>
              <a:rPr lang="en-AU" sz="2000" dirty="0">
                <a:solidFill>
                  <a:schemeClr val="bg1"/>
                </a:solidFill>
                <a:latin typeface="Garamond" panose="02020404030301010803" pitchFamily="18" charset="0"/>
              </a:rPr>
              <a:t>criminal code.</a:t>
            </a:r>
          </a:p>
          <a:p>
            <a:pPr marL="0" indent="0">
              <a:buNone/>
            </a:pPr>
            <a:endParaRPr lang="en-AU" sz="2000" dirty="0">
              <a:solidFill>
                <a:schemeClr val="bg1"/>
              </a:solidFill>
              <a:latin typeface="Garamond" panose="02020404030301010803" pitchFamily="18" charset="0"/>
            </a:endParaRPr>
          </a:p>
        </p:txBody>
      </p:sp>
      <p:sp>
        <p:nvSpPr>
          <p:cNvPr id="5" name="TextBox 4"/>
          <p:cNvSpPr txBox="1"/>
          <p:nvPr/>
        </p:nvSpPr>
        <p:spPr>
          <a:xfrm>
            <a:off x="1317610" y="591438"/>
            <a:ext cx="9158989" cy="584775"/>
          </a:xfrm>
          <a:prstGeom prst="rect">
            <a:avLst/>
          </a:prstGeom>
          <a:noFill/>
        </p:spPr>
        <p:txBody>
          <a:bodyPr wrap="square" rtlCol="0">
            <a:spAutoFit/>
          </a:bodyPr>
          <a:lstStyle/>
          <a:p>
            <a:pPr algn="ctr"/>
            <a:r>
              <a:rPr lang="en-AU" sz="3200" b="1" dirty="0" smtClean="0">
                <a:solidFill>
                  <a:schemeClr val="bg1"/>
                </a:solidFill>
              </a:rPr>
              <a:t>RISK 26: LACK OF ACCOUNTABILITY</a:t>
            </a:r>
            <a:endParaRPr lang="en-AU" sz="3200" b="1" dirty="0">
              <a:solidFill>
                <a:schemeClr val="bg1"/>
              </a:solidFill>
            </a:endParaRPr>
          </a:p>
        </p:txBody>
      </p:sp>
    </p:spTree>
    <p:extLst>
      <p:ext uri="{BB962C8B-B14F-4D97-AF65-F5344CB8AC3E}">
        <p14:creationId xmlns:p14="http://schemas.microsoft.com/office/powerpoint/2010/main" val="147821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258302"/>
            <a:ext cx="9905999" cy="5228821"/>
          </a:xfrm>
        </p:spPr>
        <p:txBody>
          <a:bodyPr>
            <a:noAutofit/>
          </a:bodyPr>
          <a:lstStyle/>
          <a:p>
            <a:pPr marL="0" indent="0">
              <a:buNone/>
            </a:pPr>
            <a:r>
              <a:rPr lang="en-AU" dirty="0" smtClean="0">
                <a:solidFill>
                  <a:schemeClr val="bg1"/>
                </a:solidFill>
                <a:latin typeface="Garamond" panose="02020404030301010803" pitchFamily="18" charset="0"/>
              </a:rPr>
              <a:t>What does the internet of things mean to community and self?</a:t>
            </a:r>
          </a:p>
          <a:p>
            <a:pPr>
              <a:spcBef>
                <a:spcPts val="0"/>
              </a:spcBef>
            </a:pPr>
            <a:r>
              <a:rPr lang="en-AU" dirty="0" smtClean="0">
                <a:solidFill>
                  <a:schemeClr val="bg1"/>
                </a:solidFill>
                <a:latin typeface="Garamond" panose="02020404030301010803" pitchFamily="18" charset="0"/>
              </a:rPr>
              <a:t>Excessive dependence and decreased resilience?</a:t>
            </a:r>
          </a:p>
          <a:p>
            <a:pPr>
              <a:spcBef>
                <a:spcPts val="0"/>
              </a:spcBef>
            </a:pPr>
            <a:r>
              <a:rPr lang="en-AU" dirty="0" smtClean="0">
                <a:solidFill>
                  <a:schemeClr val="bg1"/>
                </a:solidFill>
                <a:latin typeface="Garamond" panose="02020404030301010803" pitchFamily="18" charset="0"/>
              </a:rPr>
              <a:t>Less community and more social isolation?</a:t>
            </a:r>
          </a:p>
          <a:p>
            <a:pPr>
              <a:spcBef>
                <a:spcPts val="0"/>
              </a:spcBef>
            </a:pPr>
            <a:r>
              <a:rPr lang="en-AU" dirty="0" smtClean="0">
                <a:solidFill>
                  <a:schemeClr val="bg1"/>
                </a:solidFill>
                <a:latin typeface="Garamond" panose="02020404030301010803" pitchFamily="18" charset="0"/>
              </a:rPr>
              <a:t>Privacy?</a:t>
            </a:r>
          </a:p>
          <a:p>
            <a:pPr>
              <a:spcBef>
                <a:spcPts val="0"/>
              </a:spcBef>
            </a:pPr>
            <a:r>
              <a:rPr lang="en-AU" dirty="0" smtClean="0">
                <a:solidFill>
                  <a:schemeClr val="bg1"/>
                </a:solidFill>
                <a:latin typeface="Garamond" panose="02020404030301010803" pitchFamily="18" charset="0"/>
              </a:rPr>
              <a:t>Personal security?</a:t>
            </a:r>
          </a:p>
          <a:p>
            <a:pPr>
              <a:spcBef>
                <a:spcPts val="0"/>
              </a:spcBef>
            </a:pPr>
            <a:r>
              <a:rPr lang="en-AU" dirty="0" smtClean="0">
                <a:solidFill>
                  <a:schemeClr val="bg1"/>
                </a:solidFill>
                <a:latin typeface="Garamond" panose="02020404030301010803" pitchFamily="18" charset="0"/>
              </a:rPr>
              <a:t>Personal freedom and freedom of thought?</a:t>
            </a:r>
          </a:p>
          <a:p>
            <a:pPr>
              <a:spcBef>
                <a:spcPts val="0"/>
              </a:spcBef>
            </a:pPr>
            <a:r>
              <a:rPr lang="en-AU" dirty="0" smtClean="0">
                <a:solidFill>
                  <a:schemeClr val="bg1"/>
                </a:solidFill>
                <a:latin typeface="Garamond" panose="02020404030301010803" pitchFamily="18" charset="0"/>
              </a:rPr>
              <a:t>A greater disconnect from nature and reality?</a:t>
            </a:r>
          </a:p>
          <a:p>
            <a:pPr>
              <a:spcBef>
                <a:spcPts val="0"/>
              </a:spcBef>
            </a:pPr>
            <a:r>
              <a:rPr lang="en-AU" dirty="0">
                <a:solidFill>
                  <a:schemeClr val="bg1"/>
                </a:solidFill>
                <a:latin typeface="Garamond" panose="02020404030301010803" pitchFamily="18" charset="0"/>
              </a:rPr>
              <a:t>Additional consumerism = more production = more waste = more environmental impact.</a:t>
            </a:r>
          </a:p>
          <a:p>
            <a:pPr>
              <a:spcBef>
                <a:spcPts val="0"/>
              </a:spcBef>
            </a:pPr>
            <a:r>
              <a:rPr lang="en-AU" dirty="0" smtClean="0">
                <a:solidFill>
                  <a:schemeClr val="bg1"/>
                </a:solidFill>
                <a:latin typeface="Garamond" panose="02020404030301010803" pitchFamily="18" charset="0"/>
              </a:rPr>
              <a:t>Costs of product, contract, power, communications, waste disposal,  more things to go wrong, more things to learn, more things to do, less time to be?</a:t>
            </a:r>
          </a:p>
          <a:p>
            <a:pPr marL="0" indent="0">
              <a:spcBef>
                <a:spcPts val="0"/>
              </a:spcBef>
              <a:buNone/>
            </a:pPr>
            <a:r>
              <a:rPr lang="en-AU" b="1" dirty="0" smtClean="0">
                <a:solidFill>
                  <a:schemeClr val="bg1"/>
                </a:solidFill>
                <a:latin typeface="Garamond" panose="02020404030301010803" pitchFamily="18" charset="0"/>
              </a:rPr>
              <a:t>ECSFR recommend that people be asked if this is the future they want?</a:t>
            </a:r>
          </a:p>
          <a:p>
            <a:pPr marL="0" indent="0">
              <a:buNone/>
            </a:pPr>
            <a:endParaRPr lang="en-AU" dirty="0" smtClean="0">
              <a:solidFill>
                <a:schemeClr val="bg1"/>
              </a:solidFill>
              <a:latin typeface="Garamond" panose="02020404030301010803" pitchFamily="18" charset="0"/>
            </a:endParaRPr>
          </a:p>
          <a:p>
            <a:pPr marL="0" indent="0">
              <a:buNone/>
            </a:pPr>
            <a:endParaRPr lang="en-AU" dirty="0">
              <a:solidFill>
                <a:schemeClr val="bg1"/>
              </a:solidFill>
              <a:latin typeface="Garamond" panose="02020404030301010803" pitchFamily="18" charset="0"/>
            </a:endParaRPr>
          </a:p>
          <a:p>
            <a:pPr marL="0" indent="0">
              <a:buNone/>
            </a:pPr>
            <a:endParaRPr lang="en-AU" dirty="0">
              <a:solidFill>
                <a:schemeClr val="bg1"/>
              </a:solidFill>
              <a:latin typeface="Garamond" panose="02020404030301010803" pitchFamily="18" charset="0"/>
            </a:endParaRPr>
          </a:p>
        </p:txBody>
      </p:sp>
      <p:sp>
        <p:nvSpPr>
          <p:cNvPr id="5" name="TextBox 4"/>
          <p:cNvSpPr txBox="1"/>
          <p:nvPr/>
        </p:nvSpPr>
        <p:spPr>
          <a:xfrm>
            <a:off x="1317610" y="591438"/>
            <a:ext cx="9158989" cy="584775"/>
          </a:xfrm>
          <a:prstGeom prst="rect">
            <a:avLst/>
          </a:prstGeom>
          <a:noFill/>
        </p:spPr>
        <p:txBody>
          <a:bodyPr wrap="square" rtlCol="0">
            <a:spAutoFit/>
          </a:bodyPr>
          <a:lstStyle/>
          <a:p>
            <a:pPr algn="ctr"/>
            <a:r>
              <a:rPr lang="en-AU" sz="3200" b="1" dirty="0" smtClean="0">
                <a:solidFill>
                  <a:schemeClr val="bg1"/>
                </a:solidFill>
              </a:rPr>
              <a:t>RISK 27: “THINGS”</a:t>
            </a:r>
            <a:endParaRPr lang="en-AU" sz="3200" b="1" dirty="0">
              <a:solidFill>
                <a:schemeClr val="bg1"/>
              </a:solidFill>
            </a:endParaRPr>
          </a:p>
        </p:txBody>
      </p:sp>
    </p:spTree>
    <p:extLst>
      <p:ext uri="{BB962C8B-B14F-4D97-AF65-F5344CB8AC3E}">
        <p14:creationId xmlns:p14="http://schemas.microsoft.com/office/powerpoint/2010/main" val="441029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258302"/>
            <a:ext cx="9905999" cy="5416818"/>
          </a:xfrm>
        </p:spPr>
        <p:txBody>
          <a:bodyPr>
            <a:noAutofit/>
          </a:bodyPr>
          <a:lstStyle/>
          <a:p>
            <a:pPr marL="0" indent="0">
              <a:buNone/>
            </a:pPr>
            <a:r>
              <a:rPr lang="en-AU" b="1" dirty="0" smtClean="0">
                <a:solidFill>
                  <a:schemeClr val="bg1"/>
                </a:solidFill>
                <a:latin typeface="Garamond" panose="02020404030301010803" pitchFamily="18" charset="0"/>
              </a:rPr>
              <a:t>What does the internet of things really mean to Government and Council understanding of “Smart Cities”?</a:t>
            </a:r>
          </a:p>
          <a:p>
            <a:pPr>
              <a:spcBef>
                <a:spcPts val="0"/>
              </a:spcBef>
            </a:pPr>
            <a:r>
              <a:rPr lang="en-AU" dirty="0" smtClean="0">
                <a:solidFill>
                  <a:schemeClr val="bg1"/>
                </a:solidFill>
                <a:latin typeface="Garamond" panose="02020404030301010803" pitchFamily="18" charset="0"/>
              </a:rPr>
              <a:t>Additional technical staff (or consultant’s fees)?</a:t>
            </a:r>
          </a:p>
          <a:p>
            <a:pPr>
              <a:spcBef>
                <a:spcPts val="0"/>
              </a:spcBef>
            </a:pPr>
            <a:r>
              <a:rPr lang="en-AU" dirty="0" smtClean="0">
                <a:solidFill>
                  <a:schemeClr val="bg1"/>
                </a:solidFill>
                <a:latin typeface="Garamond" panose="02020404030301010803" pitchFamily="18" charset="0"/>
              </a:rPr>
              <a:t>Additional maintenance costs (given built in obsolescence)?</a:t>
            </a:r>
          </a:p>
          <a:p>
            <a:pPr>
              <a:spcBef>
                <a:spcPts val="0"/>
              </a:spcBef>
            </a:pPr>
            <a:r>
              <a:rPr lang="en-AU" dirty="0" smtClean="0">
                <a:solidFill>
                  <a:schemeClr val="bg1"/>
                </a:solidFill>
                <a:latin typeface="Garamond" panose="02020404030301010803" pitchFamily="18" charset="0"/>
              </a:rPr>
              <a:t>Will there be interoperability of ‘things’ or incompatibility meaning high transition costs?</a:t>
            </a:r>
          </a:p>
          <a:p>
            <a:pPr>
              <a:spcBef>
                <a:spcPts val="0"/>
              </a:spcBef>
            </a:pPr>
            <a:r>
              <a:rPr lang="en-AU" dirty="0" smtClean="0">
                <a:solidFill>
                  <a:schemeClr val="bg1"/>
                </a:solidFill>
                <a:latin typeface="Garamond" panose="02020404030301010803" pitchFamily="18" charset="0"/>
              </a:rPr>
              <a:t>Will there be consolidation and job loss due to centralisation?</a:t>
            </a:r>
          </a:p>
          <a:p>
            <a:pPr>
              <a:spcBef>
                <a:spcPts val="0"/>
              </a:spcBef>
            </a:pPr>
            <a:r>
              <a:rPr lang="en-AU" dirty="0" smtClean="0">
                <a:solidFill>
                  <a:schemeClr val="bg1"/>
                </a:solidFill>
                <a:latin typeface="Garamond" panose="02020404030301010803" pitchFamily="18" charset="0"/>
              </a:rPr>
              <a:t>Who will pay for the infrastructure?</a:t>
            </a:r>
          </a:p>
          <a:p>
            <a:pPr>
              <a:spcBef>
                <a:spcPts val="0"/>
              </a:spcBef>
            </a:pPr>
            <a:r>
              <a:rPr lang="en-AU" dirty="0" smtClean="0">
                <a:solidFill>
                  <a:schemeClr val="bg1"/>
                </a:solidFill>
                <a:latin typeface="Garamond" panose="02020404030301010803" pitchFamily="18" charset="0"/>
              </a:rPr>
              <a:t>What will the additional energy costs entail?</a:t>
            </a:r>
          </a:p>
          <a:p>
            <a:pPr>
              <a:spcBef>
                <a:spcPts val="0"/>
              </a:spcBef>
            </a:pPr>
            <a:r>
              <a:rPr lang="en-AU" dirty="0" smtClean="0">
                <a:solidFill>
                  <a:schemeClr val="bg1"/>
                </a:solidFill>
                <a:latin typeface="Garamond" panose="02020404030301010803" pitchFamily="18" charset="0"/>
              </a:rPr>
              <a:t>What resilience will there be to data and power outages?</a:t>
            </a:r>
          </a:p>
          <a:p>
            <a:pPr>
              <a:spcBef>
                <a:spcPts val="0"/>
              </a:spcBef>
            </a:pPr>
            <a:r>
              <a:rPr lang="en-AU" dirty="0" smtClean="0">
                <a:solidFill>
                  <a:schemeClr val="bg1"/>
                </a:solidFill>
                <a:latin typeface="Garamond" panose="02020404030301010803" pitchFamily="18" charset="0"/>
              </a:rPr>
              <a:t>SWOT and cost/benefit analysis?</a:t>
            </a:r>
          </a:p>
          <a:p>
            <a:pPr>
              <a:spcBef>
                <a:spcPts val="0"/>
              </a:spcBef>
            </a:pPr>
            <a:r>
              <a:rPr lang="en-AU" dirty="0" smtClean="0">
                <a:solidFill>
                  <a:schemeClr val="bg1"/>
                </a:solidFill>
                <a:latin typeface="Garamond" panose="02020404030301010803" pitchFamily="18" charset="0"/>
              </a:rPr>
              <a:t>A need to transition to the Cloud?</a:t>
            </a:r>
          </a:p>
          <a:p>
            <a:pPr marL="0" indent="0">
              <a:buNone/>
            </a:pPr>
            <a:endParaRPr lang="en-AU" dirty="0" smtClean="0">
              <a:solidFill>
                <a:schemeClr val="bg1"/>
              </a:solidFill>
              <a:latin typeface="Garamond" panose="02020404030301010803" pitchFamily="18" charset="0"/>
            </a:endParaRPr>
          </a:p>
          <a:p>
            <a:pPr marL="0" indent="0">
              <a:buNone/>
            </a:pPr>
            <a:endParaRPr lang="en-AU" dirty="0">
              <a:solidFill>
                <a:schemeClr val="bg1"/>
              </a:solidFill>
              <a:latin typeface="Garamond" panose="02020404030301010803" pitchFamily="18" charset="0"/>
            </a:endParaRPr>
          </a:p>
          <a:p>
            <a:pPr marL="0" indent="0">
              <a:buNone/>
            </a:pPr>
            <a:endParaRPr lang="en-AU" dirty="0">
              <a:solidFill>
                <a:schemeClr val="bg1"/>
              </a:solidFill>
              <a:latin typeface="Garamond" panose="02020404030301010803" pitchFamily="18" charset="0"/>
            </a:endParaRPr>
          </a:p>
        </p:txBody>
      </p:sp>
      <p:sp>
        <p:nvSpPr>
          <p:cNvPr id="5" name="TextBox 4"/>
          <p:cNvSpPr txBox="1"/>
          <p:nvPr/>
        </p:nvSpPr>
        <p:spPr>
          <a:xfrm>
            <a:off x="1317610" y="591438"/>
            <a:ext cx="9158989" cy="584775"/>
          </a:xfrm>
          <a:prstGeom prst="rect">
            <a:avLst/>
          </a:prstGeom>
          <a:noFill/>
        </p:spPr>
        <p:txBody>
          <a:bodyPr wrap="square" rtlCol="0">
            <a:spAutoFit/>
          </a:bodyPr>
          <a:lstStyle/>
          <a:p>
            <a:pPr algn="ctr"/>
            <a:r>
              <a:rPr lang="en-AU" sz="3200" b="1" dirty="0" smtClean="0">
                <a:solidFill>
                  <a:schemeClr val="bg1"/>
                </a:solidFill>
              </a:rPr>
              <a:t>RISK 28: HIDDEN COSTS OF “SMART” CITIES</a:t>
            </a:r>
            <a:endParaRPr lang="en-AU" sz="3200" b="1" dirty="0">
              <a:solidFill>
                <a:schemeClr val="bg1"/>
              </a:solidFill>
            </a:endParaRPr>
          </a:p>
        </p:txBody>
      </p:sp>
    </p:spTree>
    <p:extLst>
      <p:ext uri="{BB962C8B-B14F-4D97-AF65-F5344CB8AC3E}">
        <p14:creationId xmlns:p14="http://schemas.microsoft.com/office/powerpoint/2010/main" val="2046929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493520"/>
            <a:ext cx="9905999" cy="5181600"/>
          </a:xfrm>
        </p:spPr>
        <p:txBody>
          <a:bodyPr>
            <a:noAutofit/>
          </a:bodyPr>
          <a:lstStyle/>
          <a:p>
            <a:pPr marL="0" indent="0" algn="just">
              <a:buNone/>
            </a:pPr>
            <a:r>
              <a:rPr lang="en-AU" dirty="0" smtClean="0">
                <a:solidFill>
                  <a:schemeClr val="bg1"/>
                </a:solidFill>
                <a:latin typeface="Garamond" panose="02020404030301010803" pitchFamily="18" charset="0"/>
              </a:rPr>
              <a:t>Along with </a:t>
            </a:r>
            <a:r>
              <a:rPr lang="en-AU" dirty="0">
                <a:solidFill>
                  <a:schemeClr val="bg1"/>
                </a:solidFill>
                <a:latin typeface="Garamond" panose="02020404030301010803" pitchFamily="18" charset="0"/>
              </a:rPr>
              <a:t>the promises of economic efficiency and a smoother transition to the Internet of </a:t>
            </a:r>
            <a:r>
              <a:rPr lang="en-AU" dirty="0" smtClean="0">
                <a:solidFill>
                  <a:schemeClr val="bg1"/>
                </a:solidFill>
                <a:latin typeface="Garamond" panose="02020404030301010803" pitchFamily="18" charset="0"/>
              </a:rPr>
              <a:t>Things (</a:t>
            </a:r>
            <a:r>
              <a:rPr lang="en-AU" dirty="0" err="1" smtClean="0">
                <a:solidFill>
                  <a:schemeClr val="bg1"/>
                </a:solidFill>
                <a:latin typeface="Garamond" panose="02020404030301010803" pitchFamily="18" charset="0"/>
              </a:rPr>
              <a:t>IoT</a:t>
            </a:r>
            <a:r>
              <a:rPr lang="en-AU" dirty="0" smtClean="0">
                <a:solidFill>
                  <a:schemeClr val="bg1"/>
                </a:solidFill>
                <a:latin typeface="Garamond" panose="02020404030301010803" pitchFamily="18" charset="0"/>
              </a:rPr>
              <a:t>), Councils, State and Federal Government agencies will be coerced and incentivised into transitioning their data and perhaps systems to the Cloud.</a:t>
            </a:r>
          </a:p>
          <a:p>
            <a:pPr marL="0" indent="0" algn="just">
              <a:buNone/>
            </a:pPr>
            <a:r>
              <a:rPr lang="en-AU" dirty="0" smtClean="0">
                <a:solidFill>
                  <a:schemeClr val="bg1"/>
                </a:solidFill>
                <a:latin typeface="Garamond" panose="02020404030301010803" pitchFamily="18" charset="0"/>
              </a:rPr>
              <a:t>Once committed, Government or Council have no recourse to turn off the consulting fees until the transition is complete.  However, </a:t>
            </a:r>
            <a:r>
              <a:rPr lang="en-AU" b="1" dirty="0" smtClean="0">
                <a:solidFill>
                  <a:schemeClr val="bg1"/>
                </a:solidFill>
                <a:latin typeface="Garamond" panose="02020404030301010803" pitchFamily="18" charset="0"/>
              </a:rPr>
              <a:t>rarely will the transition, risk management plan and cost-benefit analysis be comprehensively performed before making the commitment. This results in escalating; time, cost in a transition, recurring costs and risks.  </a:t>
            </a:r>
            <a:r>
              <a:rPr lang="en-AU" dirty="0" smtClean="0">
                <a:solidFill>
                  <a:schemeClr val="bg1"/>
                </a:solidFill>
                <a:latin typeface="Garamond" panose="02020404030301010803" pitchFamily="18" charset="0"/>
              </a:rPr>
              <a:t>Such</a:t>
            </a:r>
            <a:r>
              <a:rPr lang="en-AU" b="1" dirty="0" smtClean="0">
                <a:solidFill>
                  <a:schemeClr val="bg1"/>
                </a:solidFill>
                <a:latin typeface="Garamond" panose="02020404030301010803" pitchFamily="18" charset="0"/>
              </a:rPr>
              <a:t> </a:t>
            </a:r>
            <a:r>
              <a:rPr lang="en-AU" dirty="0" smtClean="0">
                <a:solidFill>
                  <a:schemeClr val="bg1"/>
                </a:solidFill>
                <a:latin typeface="Garamond" panose="02020404030301010803" pitchFamily="18" charset="0"/>
              </a:rPr>
              <a:t>may well prove to be profitable for consulting firms and industry, but disastrous for government and councils in the mid-long term.</a:t>
            </a:r>
          </a:p>
          <a:p>
            <a:pPr marL="0" indent="0" algn="just">
              <a:buNone/>
            </a:pPr>
            <a:endParaRPr lang="en-AU" dirty="0">
              <a:solidFill>
                <a:schemeClr val="bg1"/>
              </a:solidFill>
              <a:latin typeface="Garamond" panose="02020404030301010803" pitchFamily="18" charset="0"/>
            </a:endParaRPr>
          </a:p>
          <a:p>
            <a:pPr marL="0" indent="0" algn="just">
              <a:buNone/>
            </a:pPr>
            <a:endParaRPr lang="en-AU" dirty="0">
              <a:solidFill>
                <a:schemeClr val="bg1"/>
              </a:solidFill>
              <a:latin typeface="Garamond" panose="02020404030301010803" pitchFamily="18" charset="0"/>
            </a:endParaRPr>
          </a:p>
        </p:txBody>
      </p:sp>
      <p:sp>
        <p:nvSpPr>
          <p:cNvPr id="5" name="TextBox 4"/>
          <p:cNvSpPr txBox="1"/>
          <p:nvPr/>
        </p:nvSpPr>
        <p:spPr>
          <a:xfrm>
            <a:off x="1317610" y="591438"/>
            <a:ext cx="9714810" cy="584775"/>
          </a:xfrm>
          <a:prstGeom prst="rect">
            <a:avLst/>
          </a:prstGeom>
          <a:noFill/>
        </p:spPr>
        <p:txBody>
          <a:bodyPr wrap="square" rtlCol="0">
            <a:spAutoFit/>
          </a:bodyPr>
          <a:lstStyle/>
          <a:p>
            <a:pPr algn="ctr"/>
            <a:r>
              <a:rPr lang="en-AU" sz="3200" b="1" dirty="0" smtClean="0">
                <a:solidFill>
                  <a:schemeClr val="bg1"/>
                </a:solidFill>
              </a:rPr>
              <a:t>RISK 29: THE RISKS OF MOVING TO THE CLOUD</a:t>
            </a:r>
            <a:endParaRPr lang="en-AU" sz="3200" b="1" dirty="0">
              <a:solidFill>
                <a:schemeClr val="bg1"/>
              </a:solidFill>
            </a:endParaRPr>
          </a:p>
        </p:txBody>
      </p:sp>
    </p:spTree>
    <p:extLst>
      <p:ext uri="{BB962C8B-B14F-4D97-AF65-F5344CB8AC3E}">
        <p14:creationId xmlns:p14="http://schemas.microsoft.com/office/powerpoint/2010/main" val="4176442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493520"/>
            <a:ext cx="9905999" cy="5181600"/>
          </a:xfrm>
        </p:spPr>
        <p:txBody>
          <a:bodyPr>
            <a:noAutofit/>
          </a:bodyPr>
          <a:lstStyle/>
          <a:p>
            <a:pPr marL="0" indent="0" algn="just">
              <a:buNone/>
            </a:pPr>
            <a:endParaRPr lang="en-AU" b="1" dirty="0">
              <a:solidFill>
                <a:schemeClr val="bg1"/>
              </a:solidFill>
              <a:latin typeface="Garamond" panose="02020404030301010803" pitchFamily="18" charset="0"/>
            </a:endParaRPr>
          </a:p>
          <a:p>
            <a:pPr marL="0" indent="0" algn="just">
              <a:buNone/>
            </a:pPr>
            <a:endParaRPr lang="en-AU" b="1" dirty="0">
              <a:solidFill>
                <a:schemeClr val="bg1"/>
              </a:solidFill>
              <a:latin typeface="Garamond" panose="02020404030301010803" pitchFamily="18" charset="0"/>
            </a:endParaRPr>
          </a:p>
        </p:txBody>
      </p:sp>
      <p:sp>
        <p:nvSpPr>
          <p:cNvPr id="5" name="TextBox 4"/>
          <p:cNvSpPr txBox="1"/>
          <p:nvPr/>
        </p:nvSpPr>
        <p:spPr>
          <a:xfrm>
            <a:off x="1317610" y="591438"/>
            <a:ext cx="9714810" cy="584775"/>
          </a:xfrm>
          <a:prstGeom prst="rect">
            <a:avLst/>
          </a:prstGeom>
          <a:noFill/>
        </p:spPr>
        <p:txBody>
          <a:bodyPr wrap="square" rtlCol="0">
            <a:spAutoFit/>
          </a:bodyPr>
          <a:lstStyle/>
          <a:p>
            <a:pPr algn="ctr"/>
            <a:r>
              <a:rPr lang="en-AU" sz="3200" b="1" dirty="0" smtClean="0">
                <a:solidFill>
                  <a:schemeClr val="bg1"/>
                </a:solidFill>
              </a:rPr>
              <a:t>A SUMMARY OF CLOUD CONCERNS</a:t>
            </a:r>
            <a:endParaRPr lang="en-AU" sz="3200" b="1" dirty="0">
              <a:solidFill>
                <a:schemeClr val="bg1"/>
              </a:solidFill>
            </a:endParaRPr>
          </a:p>
        </p:txBody>
      </p:sp>
      <p:sp>
        <p:nvSpPr>
          <p:cNvPr id="6" name="Content Placeholder 2"/>
          <p:cNvSpPr txBox="1">
            <a:spLocks/>
          </p:cNvSpPr>
          <p:nvPr/>
        </p:nvSpPr>
        <p:spPr>
          <a:xfrm>
            <a:off x="1141412" y="1640115"/>
            <a:ext cx="9905999" cy="49058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AU" b="1" dirty="0" smtClean="0">
                <a:solidFill>
                  <a:schemeClr val="bg1"/>
                </a:solidFill>
                <a:latin typeface="Garamond" panose="02020404030301010803" pitchFamily="18" charset="0"/>
              </a:rPr>
              <a:t>A transition to the Cloud has benefits but puts everything that relies on data at risk. </a:t>
            </a:r>
          </a:p>
          <a:p>
            <a:pPr marL="0" indent="0">
              <a:buFont typeface="Arial" panose="020B0604020202020204" pitchFamily="34" charset="0"/>
              <a:buNone/>
            </a:pPr>
            <a:r>
              <a:rPr lang="en-AU" dirty="0" smtClean="0">
                <a:solidFill>
                  <a:schemeClr val="bg1"/>
                </a:solidFill>
                <a:latin typeface="Garamond" panose="02020404030301010803" pitchFamily="18" charset="0"/>
              </a:rPr>
              <a:t>Risk must be understood and managed. </a:t>
            </a:r>
          </a:p>
          <a:p>
            <a:pPr marL="0" indent="0">
              <a:buFont typeface="Arial" panose="020B0604020202020204" pitchFamily="34" charset="0"/>
              <a:buNone/>
            </a:pPr>
            <a:r>
              <a:rPr lang="en-AU" dirty="0" smtClean="0">
                <a:solidFill>
                  <a:schemeClr val="bg1"/>
                </a:solidFill>
                <a:latin typeface="Garamond" panose="02020404030301010803" pitchFamily="18" charset="0"/>
              </a:rPr>
              <a:t>Transition to Cloud is enterprise wide: Proper Planning Prevents Poor Performance</a:t>
            </a:r>
          </a:p>
          <a:p>
            <a:pPr marL="0" indent="0">
              <a:buFont typeface="Arial" panose="020B0604020202020204" pitchFamily="34" charset="0"/>
              <a:buNone/>
            </a:pPr>
            <a:r>
              <a:rPr lang="en-AU" dirty="0" smtClean="0">
                <a:solidFill>
                  <a:schemeClr val="bg1"/>
                </a:solidFill>
                <a:latin typeface="Garamond" panose="02020404030301010803" pitchFamily="18" charset="0"/>
              </a:rPr>
              <a:t>Rethink the procurement of Cloud solutions, and what value for money in tender evaluations now means. </a:t>
            </a:r>
          </a:p>
          <a:p>
            <a:pPr marL="0" indent="0">
              <a:buFont typeface="Arial" panose="020B0604020202020204" pitchFamily="34" charset="0"/>
              <a:buNone/>
            </a:pPr>
            <a:r>
              <a:rPr lang="en-AU" dirty="0" smtClean="0">
                <a:solidFill>
                  <a:schemeClr val="bg1"/>
                </a:solidFill>
                <a:latin typeface="Garamond" panose="02020404030301010803" pitchFamily="18" charset="0"/>
              </a:rPr>
              <a:t>Understand risks and control ownership and invest in your due diligence and contract management processes as </a:t>
            </a:r>
            <a:r>
              <a:rPr lang="en-AU" u="sng" dirty="0" smtClean="0">
                <a:solidFill>
                  <a:schemeClr val="bg1"/>
                </a:solidFill>
                <a:latin typeface="Garamond" panose="02020404030301010803" pitchFamily="18" charset="0"/>
              </a:rPr>
              <a:t>the only form of control </a:t>
            </a:r>
            <a:r>
              <a:rPr lang="en-AU" dirty="0" smtClean="0">
                <a:solidFill>
                  <a:schemeClr val="bg1"/>
                </a:solidFill>
                <a:latin typeface="Garamond" panose="02020404030301010803" pitchFamily="18" charset="0"/>
              </a:rPr>
              <a:t>you now have (post Cloud) over your data is an ability to enforce your contract.</a:t>
            </a:r>
          </a:p>
          <a:p>
            <a:pPr marL="0" indent="0">
              <a:buFont typeface="Arial" panose="020B0604020202020204" pitchFamily="34" charset="0"/>
              <a:buNone/>
            </a:pPr>
            <a:endParaRPr lang="en-AU"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68158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493520"/>
            <a:ext cx="9905999" cy="5181600"/>
          </a:xfrm>
        </p:spPr>
        <p:txBody>
          <a:bodyPr>
            <a:noAutofit/>
          </a:bodyPr>
          <a:lstStyle/>
          <a:p>
            <a:pPr marL="0" indent="0" algn="just">
              <a:buNone/>
            </a:pPr>
            <a:endParaRPr lang="en-AU" b="1" dirty="0">
              <a:solidFill>
                <a:schemeClr val="bg1"/>
              </a:solidFill>
              <a:latin typeface="Garamond" panose="02020404030301010803" pitchFamily="18" charset="0"/>
            </a:endParaRPr>
          </a:p>
          <a:p>
            <a:pPr marL="0" indent="0" algn="just">
              <a:buNone/>
            </a:pPr>
            <a:endParaRPr lang="en-AU" b="1" dirty="0">
              <a:solidFill>
                <a:schemeClr val="bg1"/>
              </a:solidFill>
              <a:latin typeface="Garamond" panose="02020404030301010803" pitchFamily="18" charset="0"/>
            </a:endParaRPr>
          </a:p>
        </p:txBody>
      </p:sp>
      <p:sp>
        <p:nvSpPr>
          <p:cNvPr id="5" name="TextBox 4"/>
          <p:cNvSpPr txBox="1"/>
          <p:nvPr/>
        </p:nvSpPr>
        <p:spPr>
          <a:xfrm>
            <a:off x="1317610" y="591438"/>
            <a:ext cx="9714810" cy="584775"/>
          </a:xfrm>
          <a:prstGeom prst="rect">
            <a:avLst/>
          </a:prstGeom>
          <a:noFill/>
        </p:spPr>
        <p:txBody>
          <a:bodyPr wrap="square" rtlCol="0">
            <a:spAutoFit/>
          </a:bodyPr>
          <a:lstStyle/>
          <a:p>
            <a:pPr algn="ctr"/>
            <a:r>
              <a:rPr lang="en-AU" sz="3200" b="1" dirty="0" smtClean="0">
                <a:solidFill>
                  <a:schemeClr val="bg1"/>
                </a:solidFill>
              </a:rPr>
              <a:t>A DETAIL OF CLOUD CONCERNS</a:t>
            </a:r>
            <a:endParaRPr lang="en-AU" sz="3200" b="1" dirty="0">
              <a:solidFill>
                <a:schemeClr val="bg1"/>
              </a:solidFill>
            </a:endParaRPr>
          </a:p>
        </p:txBody>
      </p:sp>
      <p:sp>
        <p:nvSpPr>
          <p:cNvPr id="6" name="Content Placeholder 2"/>
          <p:cNvSpPr txBox="1">
            <a:spLocks/>
          </p:cNvSpPr>
          <p:nvPr/>
        </p:nvSpPr>
        <p:spPr>
          <a:xfrm>
            <a:off x="1141412" y="1640115"/>
            <a:ext cx="9905999" cy="49058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AU" dirty="0" smtClean="0">
                <a:solidFill>
                  <a:schemeClr val="bg1"/>
                </a:solidFill>
                <a:latin typeface="Garamond" panose="02020404030301010803" pitchFamily="18" charset="0"/>
              </a:rPr>
              <a:t>We refer the Committee to the accompanying Power Point Presentation (which has been previously presented in the public domain), entitled: </a:t>
            </a:r>
            <a:r>
              <a:rPr lang="en-AU" i="1" dirty="0" smtClean="0">
                <a:solidFill>
                  <a:schemeClr val="bg1"/>
                </a:solidFill>
                <a:latin typeface="Garamond" panose="02020404030301010803" pitchFamily="18" charset="0"/>
              </a:rPr>
              <a:t>CLOUD, Security, Procurement and Enterprise Transition</a:t>
            </a:r>
            <a:r>
              <a:rPr lang="en-AU" dirty="0" smtClean="0">
                <a:solidFill>
                  <a:schemeClr val="bg1"/>
                </a:solidFill>
                <a:latin typeface="Garamond" panose="02020404030301010803" pitchFamily="18" charset="0"/>
              </a:rPr>
              <a:t>, for a detailed summary of the matters that must be considered in a transition to Cloud.</a:t>
            </a:r>
          </a:p>
          <a:p>
            <a:pPr marL="0" indent="0">
              <a:buFont typeface="Arial" panose="020B0604020202020204" pitchFamily="34" charset="0"/>
              <a:buNone/>
            </a:pPr>
            <a:r>
              <a:rPr lang="en-AU" dirty="0" smtClean="0">
                <a:solidFill>
                  <a:schemeClr val="bg1"/>
                </a:solidFill>
                <a:latin typeface="Garamond" panose="02020404030301010803" pitchFamily="18" charset="0"/>
              </a:rPr>
              <a:t>If a Council, State or Federal Government Agency or Minister were to ask their consultants to demonstrate all these matters are considered with present and past transitions, it is likely they are not.</a:t>
            </a:r>
          </a:p>
          <a:p>
            <a:pPr marL="0" indent="0">
              <a:buNone/>
            </a:pPr>
            <a:r>
              <a:rPr lang="en-AU" dirty="0">
                <a:solidFill>
                  <a:schemeClr val="bg1"/>
                </a:solidFill>
                <a:latin typeface="Garamond" panose="02020404030301010803" pitchFamily="18" charset="0"/>
              </a:rPr>
              <a:t>The author also notes that at present, DFAT, ASIO and </a:t>
            </a:r>
            <a:r>
              <a:rPr lang="en-AU" dirty="0" err="1">
                <a:solidFill>
                  <a:schemeClr val="bg1"/>
                </a:solidFill>
                <a:latin typeface="Garamond" panose="02020404030301010803" pitchFamily="18" charset="0"/>
              </a:rPr>
              <a:t>DoD</a:t>
            </a:r>
            <a:r>
              <a:rPr lang="en-AU" dirty="0">
                <a:solidFill>
                  <a:schemeClr val="bg1"/>
                </a:solidFill>
                <a:latin typeface="Garamond" panose="02020404030301010803" pitchFamily="18" charset="0"/>
              </a:rPr>
              <a:t> are </a:t>
            </a:r>
            <a:r>
              <a:rPr lang="en-AU" dirty="0" smtClean="0">
                <a:solidFill>
                  <a:schemeClr val="bg1"/>
                </a:solidFill>
                <a:latin typeface="Garamond" panose="02020404030301010803" pitchFamily="18" charset="0"/>
              </a:rPr>
              <a:t>seeking to </a:t>
            </a:r>
            <a:r>
              <a:rPr lang="en-AU" dirty="0">
                <a:solidFill>
                  <a:schemeClr val="bg1"/>
                </a:solidFill>
                <a:latin typeface="Garamond" panose="02020404030301010803" pitchFamily="18" charset="0"/>
              </a:rPr>
              <a:t>transition to the Cloud.</a:t>
            </a:r>
          </a:p>
          <a:p>
            <a:pPr marL="0" indent="0">
              <a:buFont typeface="Arial" panose="020B0604020202020204" pitchFamily="34" charset="0"/>
              <a:buNone/>
            </a:pPr>
            <a:r>
              <a:rPr lang="en-AU" b="1" dirty="0" smtClean="0">
                <a:solidFill>
                  <a:schemeClr val="bg1"/>
                </a:solidFill>
                <a:latin typeface="Garamond" panose="02020404030301010803" pitchFamily="18" charset="0"/>
              </a:rPr>
              <a:t>ECSFR recommend that government not put the cart before the horse by jumping into the Cloud-5G-IoT without due consideration of risk.</a:t>
            </a:r>
          </a:p>
        </p:txBody>
      </p:sp>
    </p:spTree>
    <p:extLst>
      <p:ext uri="{BB962C8B-B14F-4D97-AF65-F5344CB8AC3E}">
        <p14:creationId xmlns:p14="http://schemas.microsoft.com/office/powerpoint/2010/main" val="3062094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26421" y="1493520"/>
            <a:ext cx="9905999" cy="5181600"/>
          </a:xfrm>
        </p:spPr>
        <p:txBody>
          <a:bodyPr>
            <a:noAutofit/>
          </a:bodyPr>
          <a:lstStyle/>
          <a:p>
            <a:pPr marL="0" indent="0" algn="just">
              <a:buNone/>
            </a:pPr>
            <a:r>
              <a:rPr lang="en-AU" dirty="0" smtClean="0">
                <a:solidFill>
                  <a:schemeClr val="bg1"/>
                </a:solidFill>
                <a:latin typeface="Garamond" panose="02020404030301010803" pitchFamily="18" charset="0"/>
              </a:rPr>
              <a:t>A highly complex matter is the economic modelling of 5G, Cloud and the </a:t>
            </a:r>
            <a:r>
              <a:rPr lang="en-AU" dirty="0" err="1" smtClean="0">
                <a:solidFill>
                  <a:schemeClr val="bg1"/>
                </a:solidFill>
                <a:latin typeface="Garamond" panose="02020404030301010803" pitchFamily="18" charset="0"/>
              </a:rPr>
              <a:t>IoT</a:t>
            </a:r>
            <a:r>
              <a:rPr lang="en-AU" dirty="0" smtClean="0">
                <a:solidFill>
                  <a:schemeClr val="bg1"/>
                </a:solidFill>
                <a:latin typeface="Garamond" panose="02020404030301010803" pitchFamily="18" charset="0"/>
              </a:rPr>
              <a:t>.</a:t>
            </a:r>
          </a:p>
          <a:p>
            <a:pPr marL="0" indent="0" algn="just">
              <a:buNone/>
            </a:pPr>
            <a:r>
              <a:rPr lang="en-AU" dirty="0" smtClean="0">
                <a:solidFill>
                  <a:schemeClr val="bg1"/>
                </a:solidFill>
                <a:latin typeface="Garamond" panose="02020404030301010803" pitchFamily="18" charset="0"/>
              </a:rPr>
              <a:t>However, in simplistic terms would there be a net gain to the economy when considering: health care costs, insurance and liability matters, lost productivity due to physical and mental health and distractions in the workplace, increased energy and waste costs, a diversion of personal funds to tech (with offshore tax domicile) and away from domestic consumer goods, leisure, food and personal effects and so on….</a:t>
            </a:r>
          </a:p>
          <a:p>
            <a:pPr marL="0" indent="0" algn="just">
              <a:buNone/>
            </a:pPr>
            <a:r>
              <a:rPr lang="en-AU" b="1" dirty="0" smtClean="0">
                <a:solidFill>
                  <a:schemeClr val="bg1"/>
                </a:solidFill>
                <a:latin typeface="Garamond" panose="02020404030301010803" pitchFamily="18" charset="0"/>
              </a:rPr>
              <a:t>A matter for the Australian Productivity Commission perhaps?</a:t>
            </a:r>
          </a:p>
          <a:p>
            <a:pPr marL="0" indent="0" algn="just">
              <a:buNone/>
            </a:pPr>
            <a:endParaRPr lang="en-AU" dirty="0">
              <a:solidFill>
                <a:schemeClr val="bg1"/>
              </a:solidFill>
              <a:latin typeface="Garamond" panose="02020404030301010803" pitchFamily="18" charset="0"/>
            </a:endParaRPr>
          </a:p>
          <a:p>
            <a:pPr marL="0" indent="0" algn="just">
              <a:buNone/>
            </a:pPr>
            <a:endParaRPr lang="en-AU" dirty="0">
              <a:solidFill>
                <a:schemeClr val="bg1"/>
              </a:solidFill>
              <a:latin typeface="Garamond" panose="02020404030301010803" pitchFamily="18" charset="0"/>
            </a:endParaRPr>
          </a:p>
        </p:txBody>
      </p:sp>
      <p:sp>
        <p:nvSpPr>
          <p:cNvPr id="5" name="TextBox 4"/>
          <p:cNvSpPr txBox="1"/>
          <p:nvPr/>
        </p:nvSpPr>
        <p:spPr>
          <a:xfrm>
            <a:off x="1317610" y="591438"/>
            <a:ext cx="9714810" cy="584775"/>
          </a:xfrm>
          <a:prstGeom prst="rect">
            <a:avLst/>
          </a:prstGeom>
          <a:noFill/>
        </p:spPr>
        <p:txBody>
          <a:bodyPr wrap="square" rtlCol="0">
            <a:spAutoFit/>
          </a:bodyPr>
          <a:lstStyle/>
          <a:p>
            <a:pPr algn="ctr"/>
            <a:r>
              <a:rPr lang="en-AU" sz="3200" b="1" dirty="0" smtClean="0">
                <a:solidFill>
                  <a:schemeClr val="bg1"/>
                </a:solidFill>
              </a:rPr>
              <a:t>RISK 30: NET PRODUCTIVITY GAIN</a:t>
            </a:r>
            <a:endParaRPr lang="en-AU" sz="3200" b="1" dirty="0">
              <a:solidFill>
                <a:schemeClr val="bg1"/>
              </a:solidFill>
            </a:endParaRPr>
          </a:p>
        </p:txBody>
      </p:sp>
    </p:spTree>
    <p:extLst>
      <p:ext uri="{BB962C8B-B14F-4D97-AF65-F5344CB8AC3E}">
        <p14:creationId xmlns:p14="http://schemas.microsoft.com/office/powerpoint/2010/main" val="2451809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4680" y="965914"/>
            <a:ext cx="7109472" cy="584775"/>
          </a:xfrm>
          <a:prstGeom prst="rect">
            <a:avLst/>
          </a:prstGeom>
          <a:noFill/>
        </p:spPr>
        <p:txBody>
          <a:bodyPr wrap="square" rtlCol="0">
            <a:spAutoFit/>
          </a:bodyPr>
          <a:lstStyle/>
          <a:p>
            <a:pPr algn="ctr"/>
            <a:r>
              <a:rPr lang="en-AU" sz="3200" b="1" dirty="0" smtClean="0">
                <a:solidFill>
                  <a:schemeClr val="bg1"/>
                </a:solidFill>
              </a:rPr>
              <a:t>RISK 1: CARBON EMISSIONS</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9" name="Content Placeholder 2"/>
          <p:cNvSpPr>
            <a:spLocks noGrp="1"/>
          </p:cNvSpPr>
          <p:nvPr>
            <p:ph idx="1"/>
          </p:nvPr>
        </p:nvSpPr>
        <p:spPr>
          <a:xfrm>
            <a:off x="1141412" y="1700512"/>
            <a:ext cx="9905999" cy="4344399"/>
          </a:xfrm>
        </p:spPr>
        <p:txBody>
          <a:bodyPr>
            <a:normAutofit/>
          </a:bodyPr>
          <a:lstStyle/>
          <a:p>
            <a:pPr marL="0" indent="0">
              <a:buSzPct val="10000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According to the telecommunications </a:t>
            </a:r>
            <a:r>
              <a:rPr lang="en-AU" sz="2800" dirty="0" smtClean="0">
                <a:solidFill>
                  <a:schemeClr val="bg1"/>
                </a:solidFill>
                <a:latin typeface="Garamond" panose="02020404030301010803" pitchFamily="18" charset="0"/>
                <a:cs typeface="Calibri" panose="020F0502020204030204" pitchFamily="34" charset="0"/>
              </a:rPr>
              <a:t>industry (</a:t>
            </a:r>
            <a:r>
              <a:rPr lang="en-AU" sz="1800" i="1" dirty="0">
                <a:solidFill>
                  <a:schemeClr val="bg1"/>
                </a:solidFill>
              </a:rPr>
              <a:t>Challenges </a:t>
            </a:r>
            <a:r>
              <a:rPr lang="en-AU" sz="1800" dirty="0">
                <a:solidFill>
                  <a:schemeClr val="bg1"/>
                </a:solidFill>
              </a:rPr>
              <a:t>2015, </a:t>
            </a:r>
            <a:r>
              <a:rPr lang="en-AU" sz="1800" i="1" dirty="0">
                <a:solidFill>
                  <a:schemeClr val="bg1"/>
                </a:solidFill>
              </a:rPr>
              <a:t>6, </a:t>
            </a:r>
            <a:r>
              <a:rPr lang="en-AU" sz="1800" dirty="0">
                <a:solidFill>
                  <a:schemeClr val="bg1"/>
                </a:solidFill>
              </a:rPr>
              <a:t>117-157; </a:t>
            </a:r>
            <a:r>
              <a:rPr lang="en-AU" sz="1800" dirty="0" smtClean="0">
                <a:solidFill>
                  <a:schemeClr val="bg1"/>
                </a:solidFill>
              </a:rPr>
              <a:t>doi:10.3390/challe6010117</a:t>
            </a:r>
            <a:r>
              <a:rPr lang="en-AU" sz="2800" dirty="0" smtClean="0">
                <a:solidFill>
                  <a:schemeClr val="bg1"/>
                </a:solidFill>
              </a:rPr>
              <a:t>) </a:t>
            </a:r>
            <a:r>
              <a:rPr lang="en-AU" sz="2800" dirty="0" smtClean="0">
                <a:solidFill>
                  <a:schemeClr val="bg1"/>
                </a:solidFill>
                <a:latin typeface="Garamond" panose="02020404030301010803" pitchFamily="18" charset="0"/>
                <a:cs typeface="Calibri" panose="020F0502020204030204" pitchFamily="34" charset="0"/>
              </a:rPr>
              <a:t>“</a:t>
            </a:r>
            <a:r>
              <a:rPr lang="en-AU" sz="2800" i="1" dirty="0" smtClean="0">
                <a:solidFill>
                  <a:schemeClr val="bg1"/>
                </a:solidFill>
              </a:rPr>
              <a:t>CT [communications technology] could </a:t>
            </a:r>
            <a:r>
              <a:rPr lang="en-AU" sz="2800" i="1" dirty="0">
                <a:solidFill>
                  <a:schemeClr val="bg1"/>
                </a:solidFill>
              </a:rPr>
              <a:t>use as much as 51% of </a:t>
            </a:r>
            <a:r>
              <a:rPr lang="en-AU" sz="2800" i="1" dirty="0" smtClean="0">
                <a:solidFill>
                  <a:schemeClr val="bg1"/>
                </a:solidFill>
              </a:rPr>
              <a:t>global electricity </a:t>
            </a:r>
            <a:r>
              <a:rPr lang="en-AU" sz="2800" i="1" dirty="0">
                <a:solidFill>
                  <a:schemeClr val="bg1"/>
                </a:solidFill>
              </a:rPr>
              <a:t>in </a:t>
            </a:r>
            <a:r>
              <a:rPr lang="en-AU" sz="2800" i="1" dirty="0" smtClean="0">
                <a:solidFill>
                  <a:schemeClr val="bg1"/>
                </a:solidFill>
              </a:rPr>
              <a:t>2030</a:t>
            </a:r>
            <a:r>
              <a:rPr lang="en-AU" sz="2800" dirty="0" smtClean="0">
                <a:solidFill>
                  <a:schemeClr val="bg1"/>
                </a:solidFill>
              </a:rPr>
              <a:t>”. </a:t>
            </a:r>
            <a:r>
              <a:rPr lang="en-AU" sz="2800" dirty="0" smtClean="0">
                <a:solidFill>
                  <a:schemeClr val="bg1">
                    <a:lumMod val="95000"/>
                    <a:lumOff val="5000"/>
                  </a:schemeClr>
                </a:solidFill>
                <a:latin typeface="Garamond" panose="02020404030301010803" pitchFamily="18" charset="0"/>
                <a:cs typeface="Calibri" panose="020F0502020204030204" pitchFamily="34" charset="0"/>
              </a:rPr>
              <a:t>Add to this, the significant energy consumption of Cloud Data Centres, and </a:t>
            </a:r>
            <a:r>
              <a:rPr lang="en-AU" sz="2800" b="1" dirty="0" smtClean="0">
                <a:solidFill>
                  <a:schemeClr val="bg1">
                    <a:lumMod val="95000"/>
                    <a:lumOff val="5000"/>
                  </a:schemeClr>
                </a:solidFill>
                <a:latin typeface="Garamond" panose="02020404030301010803" pitchFamily="18" charset="0"/>
                <a:cs typeface="Calibri" panose="020F0502020204030204" pitchFamily="34" charset="0"/>
              </a:rPr>
              <a:t>all climate emission targets become irrelevant…at what cost and to whom?</a:t>
            </a:r>
          </a:p>
          <a:p>
            <a:pPr marL="0" indent="0">
              <a:buNone/>
            </a:pPr>
            <a:endParaRPr lang="en-AU" sz="2800" dirty="0">
              <a:solidFill>
                <a:schemeClr val="bg1">
                  <a:lumMod val="95000"/>
                  <a:lumOff val="5000"/>
                </a:schemeClr>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3755945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6421" y="965914"/>
            <a:ext cx="9715750" cy="1077218"/>
          </a:xfrm>
          <a:prstGeom prst="rect">
            <a:avLst/>
          </a:prstGeom>
          <a:noFill/>
        </p:spPr>
        <p:txBody>
          <a:bodyPr wrap="square" rtlCol="0">
            <a:spAutoFit/>
          </a:bodyPr>
          <a:lstStyle/>
          <a:p>
            <a:pPr algn="ctr"/>
            <a:r>
              <a:rPr lang="en-AU" sz="3200" b="1" dirty="0" smtClean="0">
                <a:solidFill>
                  <a:schemeClr val="bg1"/>
                </a:solidFill>
              </a:rPr>
              <a:t>OUR SYSTEM OF POLITICS, GOVERNANCE and ECONOMICS</a:t>
            </a:r>
            <a:endParaRPr lang="en-AU" sz="3200" b="1" dirty="0">
              <a:solidFill>
                <a:schemeClr val="bg1"/>
              </a:solidFill>
            </a:endParaRPr>
          </a:p>
        </p:txBody>
      </p:sp>
      <p:sp>
        <p:nvSpPr>
          <p:cNvPr id="8" name="Content Placeholder 2"/>
          <p:cNvSpPr txBox="1">
            <a:spLocks/>
          </p:cNvSpPr>
          <p:nvPr/>
        </p:nvSpPr>
        <p:spPr>
          <a:xfrm>
            <a:off x="798054" y="1504523"/>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10" name="Content Placeholder 2"/>
          <p:cNvSpPr>
            <a:spLocks noGrp="1"/>
          </p:cNvSpPr>
          <p:nvPr>
            <p:ph idx="1"/>
          </p:nvPr>
        </p:nvSpPr>
        <p:spPr>
          <a:xfrm>
            <a:off x="1126421" y="2053652"/>
            <a:ext cx="9905999" cy="3777522"/>
          </a:xfrm>
        </p:spPr>
        <p:txBody>
          <a:bodyPr>
            <a:normAutofit/>
          </a:bodyPr>
          <a:lstStyle/>
          <a:p>
            <a:pPr marL="0" indent="0">
              <a:buNone/>
            </a:pPr>
            <a:r>
              <a:rPr lang="en-AU" b="1" dirty="0" smtClean="0">
                <a:solidFill>
                  <a:schemeClr val="bg1">
                    <a:lumMod val="95000"/>
                    <a:lumOff val="5000"/>
                  </a:schemeClr>
                </a:solidFill>
                <a:latin typeface="Garamond" panose="02020404030301010803" pitchFamily="18" charset="0"/>
              </a:rPr>
              <a:t>Is poisoning our planet.</a:t>
            </a:r>
          </a:p>
          <a:p>
            <a:pPr marL="0" indent="0">
              <a:buNone/>
            </a:pPr>
            <a:r>
              <a:rPr lang="en-AU" b="1" dirty="0" smtClean="0">
                <a:solidFill>
                  <a:schemeClr val="bg1">
                    <a:lumMod val="95000"/>
                    <a:lumOff val="5000"/>
                  </a:schemeClr>
                </a:solidFill>
                <a:latin typeface="Garamond" panose="02020404030301010803" pitchFamily="18" charset="0"/>
              </a:rPr>
              <a:t>Is poisoning our children’s bodies and their minds.</a:t>
            </a:r>
          </a:p>
          <a:p>
            <a:pPr marL="0" indent="0">
              <a:buNone/>
            </a:pPr>
            <a:r>
              <a:rPr lang="en-AU" b="1" dirty="0">
                <a:solidFill>
                  <a:schemeClr val="bg1">
                    <a:lumMod val="95000"/>
                    <a:lumOff val="5000"/>
                  </a:schemeClr>
                </a:solidFill>
                <a:latin typeface="Garamond" panose="02020404030301010803" pitchFamily="18" charset="0"/>
              </a:rPr>
              <a:t>Is responsible for species extinction on an unprecedented scale.</a:t>
            </a:r>
          </a:p>
          <a:p>
            <a:pPr marL="0" indent="0">
              <a:buNone/>
            </a:pPr>
            <a:r>
              <a:rPr lang="en-AU" b="1" dirty="0" smtClean="0">
                <a:solidFill>
                  <a:schemeClr val="bg1">
                    <a:lumMod val="95000"/>
                    <a:lumOff val="5000"/>
                  </a:schemeClr>
                </a:solidFill>
                <a:latin typeface="Garamond" panose="02020404030301010803" pitchFamily="18" charset="0"/>
              </a:rPr>
              <a:t>No other culture comes remotely close to the level of industrialised self-harm.</a:t>
            </a:r>
          </a:p>
          <a:p>
            <a:pPr marL="0" indent="0">
              <a:buNone/>
            </a:pPr>
            <a:r>
              <a:rPr lang="en-AU" b="1" dirty="0" smtClean="0">
                <a:solidFill>
                  <a:srgbClr val="FF0000"/>
                </a:solidFill>
                <a:latin typeface="Garamond" panose="02020404030301010803" pitchFamily="18" charset="0"/>
              </a:rPr>
              <a:t>It is time to take a pause and conduct a thorough risk assessment of 5G.</a:t>
            </a:r>
          </a:p>
          <a:p>
            <a:pPr marL="0" indent="0">
              <a:buNone/>
            </a:pPr>
            <a:endParaRPr lang="en-AU" b="1" dirty="0" smtClean="0">
              <a:solidFill>
                <a:schemeClr val="bg1">
                  <a:lumMod val="95000"/>
                  <a:lumOff val="5000"/>
                </a:schemeClr>
              </a:solidFill>
              <a:latin typeface="Garamond" panose="02020404030301010803" pitchFamily="18" charset="0"/>
            </a:endParaRPr>
          </a:p>
        </p:txBody>
      </p:sp>
    </p:spTree>
    <p:extLst>
      <p:ext uri="{BB962C8B-B14F-4D97-AF65-F5344CB8AC3E}">
        <p14:creationId xmlns:p14="http://schemas.microsoft.com/office/powerpoint/2010/main" val="2679865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 calcmode="lin" valueType="num">
                                      <p:cBhvr>
                                        <p:cTn id="28"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 calcmode="lin" valueType="num">
                                      <p:cBhvr>
                                        <p:cTn id="35"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 calcmode="lin" valueType="num">
                                      <p:cBhvr>
                                        <p:cTn id="42"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2801" y="414371"/>
            <a:ext cx="9876664" cy="584775"/>
          </a:xfrm>
          <a:prstGeom prst="rect">
            <a:avLst/>
          </a:prstGeom>
          <a:noFill/>
        </p:spPr>
        <p:txBody>
          <a:bodyPr wrap="square" rtlCol="0">
            <a:spAutoFit/>
          </a:bodyPr>
          <a:lstStyle/>
          <a:p>
            <a:pPr algn="ctr"/>
            <a:r>
              <a:rPr lang="en-AU" sz="3200" b="1" dirty="0" smtClean="0">
                <a:solidFill>
                  <a:schemeClr val="bg1"/>
                </a:solidFill>
              </a:rPr>
              <a:t>ABOUT www.ECSFR.com.au</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4" name="Content Placeholder 2"/>
          <p:cNvSpPr>
            <a:spLocks noGrp="1"/>
          </p:cNvSpPr>
          <p:nvPr>
            <p:ph idx="1"/>
          </p:nvPr>
        </p:nvSpPr>
        <p:spPr>
          <a:xfrm>
            <a:off x="1112891" y="1568268"/>
            <a:ext cx="9905999" cy="4527732"/>
          </a:xfrm>
        </p:spPr>
        <p:txBody>
          <a:bodyPr>
            <a:noAutofit/>
          </a:bodyPr>
          <a:lstStyle/>
          <a:p>
            <a:pPr marL="0" indent="0" algn="just">
              <a:buNone/>
            </a:pPr>
            <a:r>
              <a:rPr lang="en-AU" sz="2800" dirty="0" smtClean="0">
                <a:solidFill>
                  <a:schemeClr val="bg1"/>
                </a:solidFill>
                <a:latin typeface="Garamond" panose="02020404030301010803" pitchFamily="18" charset="0"/>
              </a:rPr>
              <a:t>ECSFR is a registered charity that:</a:t>
            </a:r>
          </a:p>
          <a:p>
            <a:pPr marL="457200" indent="-457200" algn="just">
              <a:buSzPct val="100000"/>
              <a:buFont typeface="+mj-lt"/>
              <a:buAutoNum type="arabicPeriod"/>
            </a:pPr>
            <a:r>
              <a:rPr lang="en-AU" sz="2000" dirty="0" smtClean="0">
                <a:solidFill>
                  <a:schemeClr val="bg1"/>
                </a:solidFill>
                <a:latin typeface="Garamond" panose="02020404030301010803" pitchFamily="18" charset="0"/>
              </a:rPr>
              <a:t>Assist groups around the country with a total reach exceeding 100,000 Australian voters, the key demographic being parents, grandparents, the ill and those suffering radiation poisoning (IDC-10)/EHS.  Interestingly the under 25 demographic exhibit cognitive dissonance as may be expected from an addict.</a:t>
            </a:r>
          </a:p>
          <a:p>
            <a:pPr marL="457200" indent="-457200" algn="just">
              <a:buSzPct val="100000"/>
              <a:buFont typeface="+mj-lt"/>
              <a:buAutoNum type="arabicPeriod"/>
            </a:pPr>
            <a:r>
              <a:rPr lang="en-AU" sz="2000" dirty="0" smtClean="0">
                <a:solidFill>
                  <a:schemeClr val="bg1"/>
                </a:solidFill>
                <a:latin typeface="Garamond" panose="02020404030301010803" pitchFamily="18" charset="0"/>
              </a:rPr>
              <a:t>Have access to independent and credible legal, medical and scientific advice both domestically and abroad.</a:t>
            </a:r>
          </a:p>
          <a:p>
            <a:pPr marL="457200" indent="-457200" algn="just">
              <a:buSzPct val="100000"/>
              <a:buFont typeface="+mj-lt"/>
              <a:buAutoNum type="arabicPeriod"/>
            </a:pPr>
            <a:r>
              <a:rPr lang="en-AU" sz="2000" dirty="0" smtClean="0">
                <a:solidFill>
                  <a:schemeClr val="bg1"/>
                </a:solidFill>
                <a:latin typeface="Garamond" panose="02020404030301010803" pitchFamily="18" charset="0"/>
              </a:rPr>
              <a:t>We are motivated by a love of our children and country.</a:t>
            </a:r>
          </a:p>
          <a:p>
            <a:pPr marL="457200" indent="-457200" algn="just">
              <a:buSzPct val="100000"/>
              <a:buFont typeface="+mj-lt"/>
              <a:buAutoNum type="arabicPeriod"/>
            </a:pPr>
            <a:r>
              <a:rPr lang="en-AU" sz="2000" dirty="0" smtClean="0">
                <a:solidFill>
                  <a:schemeClr val="bg1"/>
                </a:solidFill>
                <a:latin typeface="Garamond" panose="02020404030301010803" pitchFamily="18" charset="0"/>
              </a:rPr>
              <a:t>We have the resolve to pursue both legal and political change where necessary</a:t>
            </a:r>
            <a:r>
              <a:rPr lang="en-AU" sz="2800" dirty="0" smtClean="0">
                <a:solidFill>
                  <a:schemeClr val="bg1"/>
                </a:solidFill>
                <a:latin typeface="Garamond" panose="02020404030301010803" pitchFamily="18" charset="0"/>
              </a:rPr>
              <a:t>. </a:t>
            </a:r>
          </a:p>
          <a:p>
            <a:pPr marL="514350" indent="-514350" algn="just">
              <a:buFont typeface="+mj-lt"/>
              <a:buAutoNum type="arabicPeriod"/>
            </a:pPr>
            <a:endParaRPr lang="en-AU" sz="2800" dirty="0" smtClean="0">
              <a:solidFill>
                <a:schemeClr val="bg1"/>
              </a:solidFill>
              <a:latin typeface="Garamond" panose="02020404030301010803" pitchFamily="18" charset="0"/>
            </a:endParaRPr>
          </a:p>
        </p:txBody>
      </p:sp>
    </p:spTree>
    <p:extLst>
      <p:ext uri="{BB962C8B-B14F-4D97-AF65-F5344CB8AC3E}">
        <p14:creationId xmlns:p14="http://schemas.microsoft.com/office/powerpoint/2010/main" val="1895886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4680" y="965914"/>
            <a:ext cx="7109472" cy="584775"/>
          </a:xfrm>
          <a:prstGeom prst="rect">
            <a:avLst/>
          </a:prstGeom>
          <a:noFill/>
        </p:spPr>
        <p:txBody>
          <a:bodyPr wrap="square" rtlCol="0">
            <a:spAutoFit/>
          </a:bodyPr>
          <a:lstStyle/>
          <a:p>
            <a:pPr algn="ctr"/>
            <a:r>
              <a:rPr lang="en-AU" sz="3200" b="1" dirty="0" smtClean="0">
                <a:solidFill>
                  <a:schemeClr val="bg1"/>
                </a:solidFill>
              </a:rPr>
              <a:t>THE OBJECTIVES OF ECSFR</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9" name="Content Placeholder 2"/>
          <p:cNvSpPr>
            <a:spLocks noGrp="1"/>
          </p:cNvSpPr>
          <p:nvPr>
            <p:ph idx="1"/>
          </p:nvPr>
        </p:nvSpPr>
        <p:spPr>
          <a:xfrm>
            <a:off x="1141412" y="1888760"/>
            <a:ext cx="9905999" cy="4344399"/>
          </a:xfrm>
        </p:spPr>
        <p:txBody>
          <a:bodyPr>
            <a:normAutofit fontScale="92500" lnSpcReduction="10000"/>
          </a:bodyPr>
          <a:lstStyle/>
          <a:p>
            <a:pPr marL="457200" indent="-457200">
              <a:buFont typeface="+mj-lt"/>
              <a:buAutoNum type="arabicPeriod"/>
            </a:pPr>
            <a:r>
              <a:rPr lang="en-AU" dirty="0" smtClean="0">
                <a:solidFill>
                  <a:schemeClr val="bg1">
                    <a:lumMod val="95000"/>
                    <a:lumOff val="5000"/>
                  </a:schemeClr>
                </a:solidFill>
                <a:latin typeface="Garamond" panose="02020404030301010803" pitchFamily="18" charset="0"/>
                <a:cs typeface="Calibri" panose="020F0502020204030204" pitchFamily="34" charset="0"/>
              </a:rPr>
              <a:t>Educate – empower people.</a:t>
            </a:r>
          </a:p>
          <a:p>
            <a:pPr marL="457200" indent="-457200">
              <a:buFont typeface="+mj-lt"/>
              <a:buAutoNum type="arabicPeriod"/>
            </a:pPr>
            <a:r>
              <a:rPr lang="en-AU" dirty="0" smtClean="0">
                <a:solidFill>
                  <a:schemeClr val="bg1">
                    <a:lumMod val="95000"/>
                    <a:lumOff val="5000"/>
                  </a:schemeClr>
                </a:solidFill>
                <a:latin typeface="Garamond" panose="02020404030301010803" pitchFamily="18" charset="0"/>
                <a:cs typeface="Calibri" panose="020F0502020204030204" pitchFamily="34" charset="0"/>
              </a:rPr>
              <a:t>Informed consent – </a:t>
            </a:r>
            <a:r>
              <a:rPr lang="en-AU" dirty="0">
                <a:solidFill>
                  <a:schemeClr val="bg1">
                    <a:lumMod val="95000"/>
                    <a:lumOff val="5000"/>
                  </a:schemeClr>
                </a:solidFill>
                <a:latin typeface="Garamond" panose="02020404030301010803" pitchFamily="18" charset="0"/>
                <a:cs typeface="Calibri" panose="020F0502020204030204" pitchFamily="34" charset="0"/>
              </a:rPr>
              <a:t>p</a:t>
            </a:r>
            <a:r>
              <a:rPr lang="en-AU" dirty="0" smtClean="0">
                <a:solidFill>
                  <a:schemeClr val="bg1">
                    <a:lumMod val="95000"/>
                    <a:lumOff val="5000"/>
                  </a:schemeClr>
                </a:solidFill>
                <a:latin typeface="Garamond" panose="02020404030301010803" pitchFamily="18" charset="0"/>
                <a:cs typeface="Calibri" panose="020F0502020204030204" pitchFamily="34" charset="0"/>
              </a:rPr>
              <a:t>eople make an educated choice.</a:t>
            </a:r>
          </a:p>
          <a:p>
            <a:pPr marL="457200" indent="-457200">
              <a:buFont typeface="+mj-lt"/>
              <a:buAutoNum type="arabicPeriod"/>
            </a:pPr>
            <a:r>
              <a:rPr lang="en-AU" dirty="0" smtClean="0">
                <a:solidFill>
                  <a:schemeClr val="bg1">
                    <a:lumMod val="95000"/>
                    <a:lumOff val="5000"/>
                  </a:schemeClr>
                </a:solidFill>
                <a:latin typeface="Garamond" panose="02020404030301010803" pitchFamily="18" charset="0"/>
                <a:cs typeface="Calibri" panose="020F0502020204030204" pitchFamily="34" charset="0"/>
              </a:rPr>
              <a:t>Call for independent and expert regulation: Precautionary safety standards.</a:t>
            </a:r>
          </a:p>
          <a:p>
            <a:pPr marL="457200" indent="-457200">
              <a:buFont typeface="+mj-lt"/>
              <a:buAutoNum type="arabicPeriod"/>
            </a:pPr>
            <a:r>
              <a:rPr lang="en-AU" dirty="0" smtClean="0">
                <a:solidFill>
                  <a:schemeClr val="bg1">
                    <a:lumMod val="95000"/>
                    <a:lumOff val="5000"/>
                  </a:schemeClr>
                </a:solidFill>
                <a:latin typeface="Garamond" panose="02020404030301010803" pitchFamily="18" charset="0"/>
                <a:cs typeface="Calibri" panose="020F0502020204030204" pitchFamily="34" charset="0"/>
              </a:rPr>
              <a:t>Respect of basic human rights – do not force risk of harm on people against their will.</a:t>
            </a:r>
          </a:p>
          <a:p>
            <a:pPr marL="457200" indent="-457200">
              <a:buFont typeface="+mj-lt"/>
              <a:buAutoNum type="arabicPeriod"/>
            </a:pPr>
            <a:r>
              <a:rPr lang="en-AU" dirty="0" smtClean="0">
                <a:solidFill>
                  <a:schemeClr val="bg1">
                    <a:lumMod val="95000"/>
                    <a:lumOff val="5000"/>
                  </a:schemeClr>
                </a:solidFill>
                <a:latin typeface="Garamond" panose="02020404030301010803" pitchFamily="18" charset="0"/>
                <a:cs typeface="Calibri" panose="020F0502020204030204" pitchFamily="34" charset="0"/>
              </a:rPr>
              <a:t>Moratorium on 5G rollout until proven safe.</a:t>
            </a:r>
          </a:p>
          <a:p>
            <a:pPr marL="457200" indent="-457200">
              <a:buFont typeface="+mj-lt"/>
              <a:buAutoNum type="arabicPeriod"/>
            </a:pPr>
            <a:r>
              <a:rPr lang="en-AU" dirty="0" smtClean="0">
                <a:solidFill>
                  <a:schemeClr val="bg1">
                    <a:lumMod val="95000"/>
                    <a:lumOff val="5000"/>
                  </a:schemeClr>
                </a:solidFill>
                <a:latin typeface="Garamond" panose="02020404030301010803" pitchFamily="18" charset="0"/>
                <a:cs typeface="Calibri" panose="020F0502020204030204" pitchFamily="34" charset="0"/>
              </a:rPr>
              <a:t>Independent research: Health, safety, smarter technology.</a:t>
            </a:r>
          </a:p>
          <a:p>
            <a:pPr marL="457200" indent="-457200">
              <a:buFont typeface="+mj-lt"/>
              <a:buAutoNum type="arabicPeriod"/>
            </a:pPr>
            <a:r>
              <a:rPr lang="en-AU" dirty="0" smtClean="0">
                <a:solidFill>
                  <a:schemeClr val="bg1">
                    <a:lumMod val="95000"/>
                    <a:lumOff val="5000"/>
                  </a:schemeClr>
                </a:solidFill>
                <a:latin typeface="Garamond" panose="02020404030301010803" pitchFamily="18" charset="0"/>
                <a:cs typeface="Calibri" panose="020F0502020204030204" pitchFamily="34" charset="0"/>
              </a:rPr>
              <a:t>Ensure those who knowingly place the people of the </a:t>
            </a:r>
            <a:r>
              <a:rPr lang="en-AU" dirty="0">
                <a:solidFill>
                  <a:schemeClr val="bg1">
                    <a:lumMod val="95000"/>
                    <a:lumOff val="5000"/>
                  </a:schemeClr>
                </a:solidFill>
                <a:latin typeface="Garamond" panose="02020404030301010803" pitchFamily="18" charset="0"/>
                <a:cs typeface="Calibri" panose="020F0502020204030204" pitchFamily="34" charset="0"/>
              </a:rPr>
              <a:t>C</a:t>
            </a:r>
            <a:r>
              <a:rPr lang="en-AU" dirty="0" smtClean="0">
                <a:solidFill>
                  <a:schemeClr val="bg1">
                    <a:lumMod val="95000"/>
                    <a:lumOff val="5000"/>
                  </a:schemeClr>
                </a:solidFill>
                <a:latin typeface="Garamond" panose="02020404030301010803" pitchFamily="18" charset="0"/>
                <a:cs typeface="Calibri" panose="020F0502020204030204" pitchFamily="34" charset="0"/>
              </a:rPr>
              <a:t>ommonwealth of Australia at risk of harm, or cause fear of harm, are personally accountable under the law. </a:t>
            </a:r>
          </a:p>
          <a:p>
            <a:endParaRPr lang="en-AU" dirty="0">
              <a:solidFill>
                <a:schemeClr val="bg1">
                  <a:lumMod val="95000"/>
                  <a:lumOff val="5000"/>
                </a:schemeClr>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3734443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p:cTn id="21"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 calcmode="lin" valueType="num">
                                      <p:cBhvr>
                                        <p:cTn id="28"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 calcmode="lin" valueType="num">
                                      <p:cBhvr>
                                        <p:cTn id="35"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 calcmode="lin" valueType="num">
                                      <p:cBhvr>
                                        <p:cTn id="42"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 calcmode="lin" valueType="num">
                                      <p:cBhvr>
                                        <p:cTn id="49"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9">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
                                            <p:txEl>
                                              <p:pRg st="6" end="6"/>
                                            </p:txEl>
                                          </p:spTgt>
                                        </p:tgtEl>
                                        <p:attrNameLst>
                                          <p:attrName>style.visibility</p:attrName>
                                        </p:attrNameLst>
                                      </p:cBhvr>
                                      <p:to>
                                        <p:strVal val="visible"/>
                                      </p:to>
                                    </p:set>
                                    <p:anim calcmode="lin" valueType="num">
                                      <p:cBhvr>
                                        <p:cTn id="56"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1412" y="935434"/>
            <a:ext cx="9755188" cy="584775"/>
          </a:xfrm>
          <a:prstGeom prst="rect">
            <a:avLst/>
          </a:prstGeom>
          <a:noFill/>
        </p:spPr>
        <p:txBody>
          <a:bodyPr wrap="square" rtlCol="0">
            <a:spAutoFit/>
          </a:bodyPr>
          <a:lstStyle/>
          <a:p>
            <a:pPr algn="ctr"/>
            <a:r>
              <a:rPr lang="en-AU" sz="3200" b="1" dirty="0" smtClean="0">
                <a:solidFill>
                  <a:schemeClr val="bg1"/>
                </a:solidFill>
              </a:rPr>
              <a:t>RISK 2: LOSS OF CRITICAL INFRASTRUCTURE</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9" name="Content Placeholder 2"/>
          <p:cNvSpPr>
            <a:spLocks noGrp="1"/>
          </p:cNvSpPr>
          <p:nvPr>
            <p:ph idx="1"/>
          </p:nvPr>
        </p:nvSpPr>
        <p:spPr>
          <a:xfrm>
            <a:off x="1141412" y="1843078"/>
            <a:ext cx="9905999" cy="4201834"/>
          </a:xfrm>
        </p:spPr>
        <p:txBody>
          <a:bodyPr>
            <a:normAutofit fontScale="85000" lnSpcReduction="20000"/>
          </a:bodyPr>
          <a:lstStyle/>
          <a:p>
            <a:pPr marL="0" indent="0">
              <a:buSzPct val="100000"/>
              <a:buNone/>
            </a:pPr>
            <a:r>
              <a:rPr lang="en-AU" sz="3100" dirty="0" smtClean="0">
                <a:solidFill>
                  <a:schemeClr val="bg1">
                    <a:lumMod val="95000"/>
                    <a:lumOff val="5000"/>
                  </a:schemeClr>
                </a:solidFill>
                <a:latin typeface="Garamond" panose="02020404030301010803" pitchFamily="18" charset="0"/>
                <a:cs typeface="Calibri" panose="020F0502020204030204" pitchFamily="34" charset="0"/>
              </a:rPr>
              <a:t>Presently industry and government are investing in establishing </a:t>
            </a:r>
            <a:r>
              <a:rPr lang="en-AU" sz="3100" dirty="0">
                <a:solidFill>
                  <a:schemeClr val="bg1">
                    <a:lumMod val="95000"/>
                    <a:lumOff val="5000"/>
                  </a:schemeClr>
                </a:solidFill>
                <a:latin typeface="Garamond" panose="02020404030301010803" pitchFamily="18" charset="0"/>
                <a:cs typeface="Calibri" panose="020F0502020204030204" pitchFamily="34" charset="0"/>
              </a:rPr>
              <a:t>and </a:t>
            </a:r>
            <a:r>
              <a:rPr lang="en-AU" sz="3100" dirty="0" smtClean="0">
                <a:solidFill>
                  <a:schemeClr val="bg1">
                    <a:lumMod val="95000"/>
                    <a:lumOff val="5000"/>
                  </a:schemeClr>
                </a:solidFill>
                <a:latin typeface="Garamond" panose="02020404030301010803" pitchFamily="18" charset="0"/>
                <a:cs typeface="Calibri" panose="020F0502020204030204" pitchFamily="34" charset="0"/>
              </a:rPr>
              <a:t>controlling </a:t>
            </a:r>
            <a:r>
              <a:rPr lang="en-AU" sz="3100" dirty="0">
                <a:solidFill>
                  <a:schemeClr val="bg1">
                    <a:lumMod val="95000"/>
                    <a:lumOff val="5000"/>
                  </a:schemeClr>
                </a:solidFill>
                <a:latin typeface="Garamond" panose="02020404030301010803" pitchFamily="18" charset="0"/>
                <a:cs typeface="Calibri" panose="020F0502020204030204" pitchFamily="34" charset="0"/>
              </a:rPr>
              <a:t>a national </a:t>
            </a:r>
            <a:r>
              <a:rPr lang="en-AU" sz="3100" dirty="0" smtClean="0">
                <a:solidFill>
                  <a:schemeClr val="bg1">
                    <a:lumMod val="95000"/>
                    <a:lumOff val="5000"/>
                  </a:schemeClr>
                </a:solidFill>
                <a:latin typeface="Garamond" panose="02020404030301010803" pitchFamily="18" charset="0"/>
                <a:cs typeface="Calibri" panose="020F0502020204030204" pitchFamily="34" charset="0"/>
              </a:rPr>
              <a:t>wireless network. Meanwhile, we see companies such as </a:t>
            </a:r>
            <a:r>
              <a:rPr lang="en-AU" sz="3100" dirty="0" err="1" smtClean="0">
                <a:solidFill>
                  <a:schemeClr val="bg1">
                    <a:lumMod val="95000"/>
                    <a:lumOff val="5000"/>
                  </a:schemeClr>
                </a:solidFill>
                <a:latin typeface="Garamond" panose="02020404030301010803" pitchFamily="18" charset="0"/>
                <a:cs typeface="Calibri" panose="020F0502020204030204" pitchFamily="34" charset="0"/>
              </a:rPr>
              <a:t>SpaceX</a:t>
            </a:r>
            <a:r>
              <a:rPr lang="en-AU" sz="3100" dirty="0" smtClean="0">
                <a:solidFill>
                  <a:schemeClr val="bg1">
                    <a:lumMod val="95000"/>
                    <a:lumOff val="5000"/>
                  </a:schemeClr>
                </a:solidFill>
                <a:latin typeface="Garamond" panose="02020404030301010803" pitchFamily="18" charset="0"/>
                <a:cs typeface="Calibri" panose="020F0502020204030204" pitchFamily="34" charset="0"/>
              </a:rPr>
              <a:t> pushing for control of over 40,000 satellites to blanket the planet in the “</a:t>
            </a:r>
            <a:r>
              <a:rPr lang="en-AU" sz="3100" dirty="0" err="1" smtClean="0">
                <a:solidFill>
                  <a:schemeClr val="bg1">
                    <a:lumMod val="95000"/>
                    <a:lumOff val="5000"/>
                  </a:schemeClr>
                </a:solidFill>
                <a:latin typeface="Garamond" panose="02020404030301010803" pitchFamily="18" charset="0"/>
                <a:cs typeface="Calibri" panose="020F0502020204030204" pitchFamily="34" charset="0"/>
              </a:rPr>
              <a:t>starlink</a:t>
            </a:r>
            <a:r>
              <a:rPr lang="en-AU" sz="3100" dirty="0" smtClean="0">
                <a:solidFill>
                  <a:schemeClr val="bg1">
                    <a:lumMod val="95000"/>
                    <a:lumOff val="5000"/>
                  </a:schemeClr>
                </a:solidFill>
                <a:latin typeface="Garamond" panose="02020404030301010803" pitchFamily="18" charset="0"/>
                <a:cs typeface="Calibri" panose="020F0502020204030204" pitchFamily="34" charset="0"/>
              </a:rPr>
              <a:t>” network.  Economies of scale and market forces may make domestic networks obsolete.</a:t>
            </a:r>
            <a:endParaRPr lang="en-AU" sz="3100" dirty="0">
              <a:solidFill>
                <a:schemeClr val="bg1">
                  <a:lumMod val="95000"/>
                  <a:lumOff val="5000"/>
                </a:schemeClr>
              </a:solidFill>
              <a:latin typeface="Garamond" panose="02020404030301010803" pitchFamily="18" charset="0"/>
              <a:cs typeface="Calibri" panose="020F0502020204030204" pitchFamily="34" charset="0"/>
            </a:endParaRPr>
          </a:p>
          <a:p>
            <a:pPr marL="0" indent="0">
              <a:buSzPct val="100000"/>
              <a:buNone/>
            </a:pPr>
            <a:r>
              <a:rPr lang="en-AU" sz="3100" dirty="0" smtClean="0">
                <a:solidFill>
                  <a:schemeClr val="bg1">
                    <a:lumMod val="95000"/>
                    <a:lumOff val="5000"/>
                  </a:schemeClr>
                </a:solidFill>
                <a:latin typeface="Garamond" panose="02020404030301010803" pitchFamily="18" charset="0"/>
                <a:cs typeface="Calibri" panose="020F0502020204030204" pitchFamily="34" charset="0"/>
              </a:rPr>
              <a:t>A nation’s telecommunications network is considered to be critical infrastructure – </a:t>
            </a:r>
            <a:r>
              <a:rPr lang="en-AU" sz="3100" b="1" dirty="0" smtClean="0">
                <a:solidFill>
                  <a:schemeClr val="bg1">
                    <a:lumMod val="95000"/>
                    <a:lumOff val="5000"/>
                  </a:schemeClr>
                </a:solidFill>
                <a:latin typeface="Garamond" panose="02020404030301010803" pitchFamily="18" charset="0"/>
                <a:cs typeface="Calibri" panose="020F0502020204030204" pitchFamily="34" charset="0"/>
              </a:rPr>
              <a:t>should we really be ripping up the copper and ceasing to </a:t>
            </a:r>
            <a:r>
              <a:rPr lang="en-AU" sz="3100" b="1" dirty="0" err="1" smtClean="0">
                <a:solidFill>
                  <a:schemeClr val="bg1">
                    <a:lumMod val="95000"/>
                    <a:lumOff val="5000"/>
                  </a:schemeClr>
                </a:solidFill>
                <a:latin typeface="Garamond" panose="02020404030301010803" pitchFamily="18" charset="0"/>
                <a:cs typeface="Calibri" panose="020F0502020204030204" pitchFamily="34" charset="0"/>
              </a:rPr>
              <a:t>instal</a:t>
            </a:r>
            <a:r>
              <a:rPr lang="en-AU" sz="3100" b="1" dirty="0" smtClean="0">
                <a:solidFill>
                  <a:schemeClr val="bg1">
                    <a:lumMod val="95000"/>
                    <a:lumOff val="5000"/>
                  </a:schemeClr>
                </a:solidFill>
                <a:latin typeface="Garamond" panose="02020404030301010803" pitchFamily="18" charset="0"/>
                <a:cs typeface="Calibri" panose="020F0502020204030204" pitchFamily="34" charset="0"/>
              </a:rPr>
              <a:t> fibre-optics?</a:t>
            </a:r>
          </a:p>
          <a:p>
            <a:pPr marL="0" indent="0">
              <a:buSzPct val="100000"/>
              <a:buNone/>
            </a:pPr>
            <a:r>
              <a:rPr lang="en-AU" sz="1800" u="sng" dirty="0">
                <a:solidFill>
                  <a:schemeClr val="bg1"/>
                </a:solidFill>
                <a:hlinkClick r:id="rId3"/>
              </a:rPr>
              <a:t>https://nam04.safelinks.protection.outlook.com/?url=https://spacenews.com/spacex-submits-paperwork-for-30000-more-starlink-satellites/&amp;data=02|01||eec751c69f8f445aaa5008d752e61eb0|84df9e7fe9f640afb435aaaaaaaaaaaa|1|0|637069020613989613&amp;sdata=GUOHPpfnT66vh1yDDYXMNEU57LCnKDHOmG7DwoUXkH4=&amp;reserved=0</a:t>
            </a:r>
            <a:endParaRPr lang="en-AU" sz="1800" dirty="0">
              <a:solidFill>
                <a:schemeClr val="bg1"/>
              </a:solidFill>
            </a:endParaRPr>
          </a:p>
          <a:p>
            <a:pPr marL="0" indent="0">
              <a:buSzPct val="100000"/>
              <a:buNone/>
            </a:pPr>
            <a:endParaRPr lang="en-AU" sz="2800" b="1" dirty="0">
              <a:solidFill>
                <a:schemeClr val="bg1">
                  <a:lumMod val="95000"/>
                  <a:lumOff val="5000"/>
                </a:schemeClr>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1567089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4680" y="965914"/>
            <a:ext cx="7689880" cy="584775"/>
          </a:xfrm>
          <a:prstGeom prst="rect">
            <a:avLst/>
          </a:prstGeom>
          <a:noFill/>
        </p:spPr>
        <p:txBody>
          <a:bodyPr wrap="square" rtlCol="0">
            <a:spAutoFit/>
          </a:bodyPr>
          <a:lstStyle/>
          <a:p>
            <a:pPr algn="ctr"/>
            <a:r>
              <a:rPr lang="en-AU" sz="3200" b="1" dirty="0" smtClean="0">
                <a:solidFill>
                  <a:schemeClr val="bg1"/>
                </a:solidFill>
              </a:rPr>
              <a:t>RISK 3: SUPPLY CHAIN BOTTLENECKS</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9" name="Content Placeholder 2"/>
          <p:cNvSpPr>
            <a:spLocks noGrp="1"/>
          </p:cNvSpPr>
          <p:nvPr>
            <p:ph idx="1"/>
          </p:nvPr>
        </p:nvSpPr>
        <p:spPr>
          <a:xfrm>
            <a:off x="1141412" y="1700512"/>
            <a:ext cx="9905999" cy="4344399"/>
          </a:xfrm>
        </p:spPr>
        <p:txBody>
          <a:bodyPr>
            <a:normAutofit fontScale="92500" lnSpcReduction="10000"/>
          </a:bodyPr>
          <a:lstStyle/>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Communications Technology uses </a:t>
            </a:r>
            <a:r>
              <a:rPr lang="en-AU" sz="2800" dirty="0">
                <a:solidFill>
                  <a:schemeClr val="bg1">
                    <a:lumMod val="95000"/>
                    <a:lumOff val="5000"/>
                  </a:schemeClr>
                </a:solidFill>
                <a:latin typeface="Garamond" panose="02020404030301010803" pitchFamily="18" charset="0"/>
                <a:cs typeface="Calibri" panose="020F0502020204030204" pitchFamily="34" charset="0"/>
              </a:rPr>
              <a:t>rare-earth metals.  </a:t>
            </a:r>
            <a:endParaRPr lang="en-AU" sz="2800" dirty="0" smtClean="0">
              <a:solidFill>
                <a:schemeClr val="bg1">
                  <a:lumMod val="95000"/>
                  <a:lumOff val="5000"/>
                </a:schemeClr>
              </a:solidFill>
              <a:latin typeface="Garamond" panose="02020404030301010803" pitchFamily="18" charset="0"/>
              <a:cs typeface="Calibri" panose="020F0502020204030204" pitchFamily="34" charset="0"/>
            </a:endParaRPr>
          </a:p>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Will supply be able to keep up with demand?</a:t>
            </a:r>
          </a:p>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Will a 5G centric economy be at risk of bottlenecks in component or material supply arising from geopolitical unrest, pricing pressures, control of supply chain, natural disasters, other?</a:t>
            </a:r>
          </a:p>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To what extent will rare-earth metals be the new ‘oil’ triggering wars, humanitarian crises and additional pressures on the planet’s ecosystems?</a:t>
            </a:r>
          </a:p>
          <a:p>
            <a:pPr marL="0" indent="0">
              <a:buNone/>
            </a:pPr>
            <a:r>
              <a:rPr lang="en-AU" sz="2800" b="1" dirty="0" smtClean="0">
                <a:solidFill>
                  <a:schemeClr val="bg1">
                    <a:lumMod val="95000"/>
                    <a:lumOff val="5000"/>
                  </a:schemeClr>
                </a:solidFill>
                <a:latin typeface="Garamond" panose="02020404030301010803" pitchFamily="18" charset="0"/>
                <a:cs typeface="Calibri" panose="020F0502020204030204" pitchFamily="34" charset="0"/>
              </a:rPr>
              <a:t>How will Australia ensure resilience?</a:t>
            </a:r>
          </a:p>
        </p:txBody>
      </p:sp>
    </p:spTree>
    <p:extLst>
      <p:ext uri="{BB962C8B-B14F-4D97-AF65-F5344CB8AC3E}">
        <p14:creationId xmlns:p14="http://schemas.microsoft.com/office/powerpoint/2010/main" val="1882138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4680" y="965914"/>
            <a:ext cx="7109472" cy="584775"/>
          </a:xfrm>
          <a:prstGeom prst="rect">
            <a:avLst/>
          </a:prstGeom>
          <a:noFill/>
        </p:spPr>
        <p:txBody>
          <a:bodyPr wrap="square" rtlCol="0">
            <a:spAutoFit/>
          </a:bodyPr>
          <a:lstStyle/>
          <a:p>
            <a:pPr algn="ctr"/>
            <a:r>
              <a:rPr lang="en-AU" sz="3200" b="1" dirty="0" smtClean="0">
                <a:solidFill>
                  <a:schemeClr val="bg1"/>
                </a:solidFill>
              </a:rPr>
              <a:t>RISK 4: E-WASTE</a:t>
            </a:r>
            <a:endParaRPr lang="en-AU" sz="3200" b="1" dirty="0">
              <a:solidFill>
                <a:schemeClr val="bg1"/>
              </a:solidFill>
            </a:endParaRPr>
          </a:p>
        </p:txBody>
      </p:sp>
      <p:sp>
        <p:nvSpPr>
          <p:cNvPr id="8" name="Content Placeholder 2"/>
          <p:cNvSpPr txBox="1">
            <a:spLocks/>
          </p:cNvSpPr>
          <p:nvPr/>
        </p:nvSpPr>
        <p:spPr>
          <a:xfrm>
            <a:off x="8268237" y="1258302"/>
            <a:ext cx="2421228" cy="52288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AU" dirty="0">
              <a:solidFill>
                <a:schemeClr val="bg1">
                  <a:lumMod val="95000"/>
                  <a:lumOff val="5000"/>
                </a:schemeClr>
              </a:solidFill>
            </a:endParaRPr>
          </a:p>
        </p:txBody>
      </p:sp>
      <p:sp>
        <p:nvSpPr>
          <p:cNvPr id="9" name="Content Placeholder 2"/>
          <p:cNvSpPr>
            <a:spLocks noGrp="1"/>
          </p:cNvSpPr>
          <p:nvPr>
            <p:ph idx="1"/>
          </p:nvPr>
        </p:nvSpPr>
        <p:spPr>
          <a:xfrm>
            <a:off x="1141412" y="1700512"/>
            <a:ext cx="9905999" cy="4344399"/>
          </a:xfrm>
        </p:spPr>
        <p:txBody>
          <a:bodyPr>
            <a:normAutofit/>
          </a:bodyPr>
          <a:lstStyle/>
          <a:p>
            <a:pPr marL="0" indent="0">
              <a:buNone/>
            </a:pPr>
            <a:r>
              <a:rPr lang="en-AU" sz="2800" dirty="0" smtClean="0">
                <a:solidFill>
                  <a:schemeClr val="bg1">
                    <a:lumMod val="95000"/>
                    <a:lumOff val="5000"/>
                  </a:schemeClr>
                </a:solidFill>
                <a:latin typeface="Garamond" panose="02020404030301010803" pitchFamily="18" charset="0"/>
                <a:cs typeface="Calibri" panose="020F0502020204030204" pitchFamily="34" charset="0"/>
              </a:rPr>
              <a:t>To what extent are current re-cycling technologies and operations able to accommodate millions of obsolete 3G/4G and perhaps </a:t>
            </a:r>
            <a:r>
              <a:rPr lang="en-AU" sz="2800" dirty="0" err="1" smtClean="0">
                <a:solidFill>
                  <a:schemeClr val="bg1">
                    <a:lumMod val="95000"/>
                    <a:lumOff val="5000"/>
                  </a:schemeClr>
                </a:solidFill>
                <a:latin typeface="Garamond" panose="02020404030301010803" pitchFamily="18" charset="0"/>
                <a:cs typeface="Calibri" panose="020F0502020204030204" pitchFamily="34" charset="0"/>
              </a:rPr>
              <a:t>wi-fi</a:t>
            </a:r>
            <a:r>
              <a:rPr lang="en-AU" sz="2800" dirty="0" smtClean="0">
                <a:solidFill>
                  <a:schemeClr val="bg1">
                    <a:lumMod val="95000"/>
                    <a:lumOff val="5000"/>
                  </a:schemeClr>
                </a:solidFill>
                <a:latin typeface="Garamond" panose="02020404030301010803" pitchFamily="18" charset="0"/>
                <a:cs typeface="Calibri" panose="020F0502020204030204" pitchFamily="34" charset="0"/>
              </a:rPr>
              <a:t> devices?</a:t>
            </a:r>
          </a:p>
          <a:p>
            <a:pPr marL="0" indent="0">
              <a:buNone/>
            </a:pPr>
            <a:r>
              <a:rPr lang="en-AU" sz="2800" b="1" dirty="0" smtClean="0">
                <a:solidFill>
                  <a:schemeClr val="bg1">
                    <a:lumMod val="95000"/>
                    <a:lumOff val="5000"/>
                  </a:schemeClr>
                </a:solidFill>
                <a:latin typeface="Garamond" panose="02020404030301010803" pitchFamily="18" charset="0"/>
                <a:cs typeface="Calibri" panose="020F0502020204030204" pitchFamily="34" charset="0"/>
              </a:rPr>
              <a:t>Will this be a specialised service and an added cost for Council</a:t>
            </a:r>
            <a:r>
              <a:rPr lang="en-AU" sz="2800" b="1" dirty="0">
                <a:solidFill>
                  <a:schemeClr val="bg1">
                    <a:lumMod val="95000"/>
                    <a:lumOff val="5000"/>
                  </a:schemeClr>
                </a:solidFill>
                <a:latin typeface="Garamond" panose="02020404030301010803" pitchFamily="18" charset="0"/>
                <a:cs typeface="Calibri" panose="020F0502020204030204" pitchFamily="34" charset="0"/>
              </a:rPr>
              <a:t>s</a:t>
            </a:r>
            <a:r>
              <a:rPr lang="en-AU" sz="2800" b="1" dirty="0" smtClean="0">
                <a:solidFill>
                  <a:schemeClr val="bg1">
                    <a:lumMod val="95000"/>
                    <a:lumOff val="5000"/>
                  </a:schemeClr>
                </a:solidFill>
                <a:latin typeface="Garamond" panose="02020404030301010803" pitchFamily="18" charset="0"/>
                <a:cs typeface="Calibri" panose="020F0502020204030204" pitchFamily="34" charset="0"/>
              </a:rPr>
              <a:t>?</a:t>
            </a:r>
          </a:p>
          <a:p>
            <a:pPr marL="0" indent="0">
              <a:buNone/>
            </a:pPr>
            <a:endParaRPr lang="en-AU" sz="2800" dirty="0" smtClean="0">
              <a:solidFill>
                <a:schemeClr val="bg1">
                  <a:lumMod val="95000"/>
                  <a:lumOff val="5000"/>
                </a:schemeClr>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1507463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8950</TotalTime>
  <Words>5733</Words>
  <Application>Microsoft Macintosh PowerPoint</Application>
  <PresentationFormat>Custom</PresentationFormat>
  <Paragraphs>473</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Circuit</vt:lpstr>
      <vt:lpstr>PowerPoint Presentation</vt:lpstr>
      <vt:lpstr>We ACKNOWLEDGE THE TRADITIONAL   CUSTODIANS OF COUNTRY.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BASED CLOUD PROCUREMENT AND CONTRACT MANAGEMENT</dc:title>
  <dc:creator>Steve</dc:creator>
  <cp:lastModifiedBy>samb</cp:lastModifiedBy>
  <cp:revision>523</cp:revision>
  <cp:lastPrinted>2019-06-28T23:27:39Z</cp:lastPrinted>
  <dcterms:created xsi:type="dcterms:W3CDTF">2017-01-08T05:49:55Z</dcterms:created>
  <dcterms:modified xsi:type="dcterms:W3CDTF">2019-10-30T08:47:25Z</dcterms:modified>
</cp:coreProperties>
</file>